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147477458" r:id="rId3"/>
    <p:sldId id="2147477456" r:id="rId4"/>
    <p:sldId id="2147477457" r:id="rId5"/>
    <p:sldId id="2147477465" r:id="rId6"/>
    <p:sldId id="2147477467" r:id="rId7"/>
    <p:sldId id="2147477460" r:id="rId8"/>
    <p:sldId id="2147477470" r:id="rId9"/>
    <p:sldId id="2147477469" r:id="rId10"/>
    <p:sldId id="2147477448" r:id="rId11"/>
    <p:sldId id="295" r:id="rId12"/>
  </p:sldIdLst>
  <p:sldSz cx="18288000" cy="10287000"/>
  <p:notesSz cx="6858000" cy="9144000"/>
  <p:embeddedFontLst>
    <p:embeddedFont>
      <p:font typeface="Arial Black" panose="020B0A04020102020204" pitchFamily="34" charset="0"/>
      <p:bold r:id="rId14"/>
    </p:embeddedFont>
    <p:embeddedFont>
      <p:font typeface="Open Sans Bold" panose="020B0604020202020204" charset="0"/>
      <p:regular r:id="rId15"/>
      <p:bold r:id="rId16"/>
    </p:embeddedFont>
    <p:embeddedFont>
      <p:font typeface="Poppins 2 Bold" panose="020B0604020202020204" charset="0"/>
      <p:regular r:id="rId17"/>
    </p:embeddedFont>
    <p:embeddedFont>
      <p:font typeface="Roboto" panose="02000000000000000000" pitchFamily="2" charset="0"/>
      <p:regular r:id="rId18"/>
      <p:bold r:id="rId19"/>
      <p:italic r:id="rId20"/>
      <p:boldItalic r:id="rId21"/>
    </p:embeddedFont>
    <p:embeddedFont>
      <p:font typeface="Tahoma" panose="020B0604030504040204" pitchFamily="3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152" autoAdjust="0"/>
  </p:normalViewPr>
  <p:slideViewPr>
    <p:cSldViewPr>
      <p:cViewPr varScale="1">
        <p:scale>
          <a:sx n="51" d="100"/>
          <a:sy n="51" d="100"/>
        </p:scale>
        <p:origin x="8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0607F-F387-481B-BAEC-9DDD30C93661}" type="datetimeFigureOut">
              <a:rPr lang="en-ID" smtClean="0"/>
              <a:t>22/07/2025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7A145-13EE-4330-8B69-7F9C0CC10B68}" type="slidenum">
              <a:rPr lang="en-ID" smtClean="0"/>
              <a:t>‹#›</a:t>
            </a:fld>
            <a:endParaRPr lang="en-ID"/>
          </a:p>
        </p:txBody>
      </p:sp>
    </p:spTree>
    <p:extLst>
      <p:ext uri="{BB962C8B-B14F-4D97-AF65-F5344CB8AC3E}">
        <p14:creationId xmlns:p14="http://schemas.microsoft.com/office/powerpoint/2010/main" val="401172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5925800" y="9647237"/>
            <a:ext cx="2133600" cy="365125"/>
          </a:xfrm>
        </p:spPr>
        <p:txBody>
          <a:bodyPr/>
          <a:lstStyle>
            <a:lvl1pPr>
              <a:defRPr sz="20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6002000" y="9639300"/>
            <a:ext cx="2133600" cy="365125"/>
          </a:xfrm>
        </p:spPr>
        <p:txBody>
          <a:bodyPr/>
          <a:lstStyle>
            <a:lvl1pPr>
              <a:defRPr sz="20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5">
            <a:extLst>
              <a:ext uri="{FF2B5EF4-FFF2-40B4-BE49-F238E27FC236}">
                <a16:creationId xmlns:a16="http://schemas.microsoft.com/office/drawing/2014/main" id="{163E1697-0E84-49DB-92A0-06A051A1754B}"/>
              </a:ext>
            </a:extLst>
          </p:cNvPr>
          <p:cNvGrpSpPr/>
          <p:nvPr/>
        </p:nvGrpSpPr>
        <p:grpSpPr>
          <a:xfrm rot="4466601">
            <a:off x="10265508" y="3005121"/>
            <a:ext cx="5605841" cy="6586721"/>
            <a:chOff x="0" y="0"/>
            <a:chExt cx="1476435" cy="1734774"/>
          </a:xfrm>
        </p:grpSpPr>
        <p:sp>
          <p:nvSpPr>
            <p:cNvPr id="38" name="Freeform 6">
              <a:extLst>
                <a:ext uri="{FF2B5EF4-FFF2-40B4-BE49-F238E27FC236}">
                  <a16:creationId xmlns:a16="http://schemas.microsoft.com/office/drawing/2014/main" id="{071FEA68-0B74-4763-A7FF-66EEB93F0D88}"/>
                </a:ext>
              </a:extLst>
            </p:cNvPr>
            <p:cNvSpPr/>
            <p:nvPr/>
          </p:nvSpPr>
          <p:spPr>
            <a:xfrm>
              <a:off x="0" y="0"/>
              <a:ext cx="1476435" cy="1734774"/>
            </a:xfrm>
            <a:custGeom>
              <a:avLst/>
              <a:gdLst/>
              <a:ahLst/>
              <a:cxnLst/>
              <a:rect l="l" t="t" r="r" b="b"/>
              <a:pathLst>
                <a:path w="1476435" h="1734774">
                  <a:moveTo>
                    <a:pt x="138105" y="0"/>
                  </a:moveTo>
                  <a:lnTo>
                    <a:pt x="1338331" y="0"/>
                  </a:lnTo>
                  <a:cubicBezTo>
                    <a:pt x="1374959" y="0"/>
                    <a:pt x="1410086" y="14550"/>
                    <a:pt x="1435986" y="40450"/>
                  </a:cubicBezTo>
                  <a:cubicBezTo>
                    <a:pt x="1461885" y="66349"/>
                    <a:pt x="1476435" y="101477"/>
                    <a:pt x="1476435" y="138105"/>
                  </a:cubicBezTo>
                  <a:lnTo>
                    <a:pt x="1476435" y="1596670"/>
                  </a:lnTo>
                  <a:cubicBezTo>
                    <a:pt x="1476435" y="1633297"/>
                    <a:pt x="1461885" y="1668425"/>
                    <a:pt x="1435986" y="1694324"/>
                  </a:cubicBezTo>
                  <a:cubicBezTo>
                    <a:pt x="1410086" y="1720224"/>
                    <a:pt x="1374959" y="1734774"/>
                    <a:pt x="1338331" y="1734774"/>
                  </a:cubicBezTo>
                  <a:lnTo>
                    <a:pt x="138105" y="1734774"/>
                  </a:lnTo>
                  <a:cubicBezTo>
                    <a:pt x="101477" y="1734774"/>
                    <a:pt x="66349" y="1720224"/>
                    <a:pt x="40450" y="1694324"/>
                  </a:cubicBezTo>
                  <a:cubicBezTo>
                    <a:pt x="14550" y="1668425"/>
                    <a:pt x="0" y="1633297"/>
                    <a:pt x="0" y="1596670"/>
                  </a:cubicBezTo>
                  <a:lnTo>
                    <a:pt x="0" y="138105"/>
                  </a:lnTo>
                  <a:cubicBezTo>
                    <a:pt x="0" y="101477"/>
                    <a:pt x="14550" y="66349"/>
                    <a:pt x="40450" y="40450"/>
                  </a:cubicBezTo>
                  <a:cubicBezTo>
                    <a:pt x="66349" y="14550"/>
                    <a:pt x="101477" y="0"/>
                    <a:pt x="138105" y="0"/>
                  </a:cubicBezTo>
                  <a:close/>
                </a:path>
              </a:pathLst>
            </a:custGeom>
            <a:solidFill>
              <a:srgbClr val="661414"/>
            </a:solidFill>
            <a:ln w="361950" cap="rnd">
              <a:solidFill>
                <a:srgbClr val="FFFFFF"/>
              </a:solidFill>
              <a:prstDash val="solid"/>
              <a:round/>
            </a:ln>
          </p:spPr>
        </p:sp>
        <p:sp>
          <p:nvSpPr>
            <p:cNvPr id="39" name="TextBox 7">
              <a:extLst>
                <a:ext uri="{FF2B5EF4-FFF2-40B4-BE49-F238E27FC236}">
                  <a16:creationId xmlns:a16="http://schemas.microsoft.com/office/drawing/2014/main" id="{FC38280D-E8A4-43B9-9FE3-13C2CD1F44C1}"/>
                </a:ext>
              </a:extLst>
            </p:cNvPr>
            <p:cNvSpPr txBox="1"/>
            <p:nvPr/>
          </p:nvSpPr>
          <p:spPr>
            <a:xfrm>
              <a:off x="0" y="-38100"/>
              <a:ext cx="1476435" cy="177287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4466601">
            <a:off x="8555858" y="-2785203"/>
            <a:ext cx="5605841" cy="6586721"/>
            <a:chOff x="0" y="0"/>
            <a:chExt cx="1476435" cy="1734774"/>
          </a:xfrm>
        </p:grpSpPr>
        <p:sp>
          <p:nvSpPr>
            <p:cNvPr id="6" name="Freeform 6"/>
            <p:cNvSpPr/>
            <p:nvPr/>
          </p:nvSpPr>
          <p:spPr>
            <a:xfrm>
              <a:off x="0" y="0"/>
              <a:ext cx="1476435" cy="1734774"/>
            </a:xfrm>
            <a:custGeom>
              <a:avLst/>
              <a:gdLst/>
              <a:ahLst/>
              <a:cxnLst/>
              <a:rect l="l" t="t" r="r" b="b"/>
              <a:pathLst>
                <a:path w="1476435" h="1734774">
                  <a:moveTo>
                    <a:pt x="138105" y="0"/>
                  </a:moveTo>
                  <a:lnTo>
                    <a:pt x="1338331" y="0"/>
                  </a:lnTo>
                  <a:cubicBezTo>
                    <a:pt x="1374959" y="0"/>
                    <a:pt x="1410086" y="14550"/>
                    <a:pt x="1435986" y="40450"/>
                  </a:cubicBezTo>
                  <a:cubicBezTo>
                    <a:pt x="1461885" y="66349"/>
                    <a:pt x="1476435" y="101477"/>
                    <a:pt x="1476435" y="138105"/>
                  </a:cubicBezTo>
                  <a:lnTo>
                    <a:pt x="1476435" y="1596670"/>
                  </a:lnTo>
                  <a:cubicBezTo>
                    <a:pt x="1476435" y="1633297"/>
                    <a:pt x="1461885" y="1668425"/>
                    <a:pt x="1435986" y="1694324"/>
                  </a:cubicBezTo>
                  <a:cubicBezTo>
                    <a:pt x="1410086" y="1720224"/>
                    <a:pt x="1374959" y="1734774"/>
                    <a:pt x="1338331" y="1734774"/>
                  </a:cubicBezTo>
                  <a:lnTo>
                    <a:pt x="138105" y="1734774"/>
                  </a:lnTo>
                  <a:cubicBezTo>
                    <a:pt x="101477" y="1734774"/>
                    <a:pt x="66349" y="1720224"/>
                    <a:pt x="40450" y="1694324"/>
                  </a:cubicBezTo>
                  <a:cubicBezTo>
                    <a:pt x="14550" y="1668425"/>
                    <a:pt x="0" y="1633297"/>
                    <a:pt x="0" y="1596670"/>
                  </a:cubicBezTo>
                  <a:lnTo>
                    <a:pt x="0" y="138105"/>
                  </a:lnTo>
                  <a:cubicBezTo>
                    <a:pt x="0" y="101477"/>
                    <a:pt x="14550" y="66349"/>
                    <a:pt x="40450" y="40450"/>
                  </a:cubicBezTo>
                  <a:cubicBezTo>
                    <a:pt x="66349" y="14550"/>
                    <a:pt x="101477" y="0"/>
                    <a:pt x="138105" y="0"/>
                  </a:cubicBezTo>
                  <a:close/>
                </a:path>
              </a:pathLst>
            </a:custGeom>
            <a:solidFill>
              <a:srgbClr val="661414"/>
            </a:solidFill>
            <a:ln w="361950" cap="rnd">
              <a:solidFill>
                <a:srgbClr val="FFFFFF"/>
              </a:solidFill>
              <a:prstDash val="solid"/>
              <a:round/>
            </a:ln>
          </p:spPr>
        </p:sp>
        <p:sp>
          <p:nvSpPr>
            <p:cNvPr id="7" name="TextBox 7"/>
            <p:cNvSpPr txBox="1"/>
            <p:nvPr/>
          </p:nvSpPr>
          <p:spPr>
            <a:xfrm>
              <a:off x="0" y="-38100"/>
              <a:ext cx="1476435" cy="1772874"/>
            </a:xfrm>
            <a:prstGeom prst="rect">
              <a:avLst/>
            </a:prstGeom>
          </p:spPr>
          <p:txBody>
            <a:bodyPr lIns="50800" tIns="50800" rIns="50800" bIns="50800" rtlCol="0" anchor="ctr"/>
            <a:lstStyle/>
            <a:p>
              <a:pPr algn="ctr">
                <a:lnSpc>
                  <a:spcPts val="2659"/>
                </a:lnSpc>
                <a:spcBef>
                  <a:spcPct val="0"/>
                </a:spcBef>
              </a:pPr>
              <a:endParaRPr/>
            </a:p>
          </p:txBody>
        </p:sp>
      </p:grpSp>
      <p:sp>
        <p:nvSpPr>
          <p:cNvPr id="29" name="Freeform 29"/>
          <p:cNvSpPr/>
          <p:nvPr/>
        </p:nvSpPr>
        <p:spPr>
          <a:xfrm>
            <a:off x="7909910" y="12747"/>
            <a:ext cx="3394401" cy="3152530"/>
          </a:xfrm>
          <a:custGeom>
            <a:avLst/>
            <a:gdLst/>
            <a:ahLst/>
            <a:cxnLst/>
            <a:rect l="l" t="t" r="r" b="b"/>
            <a:pathLst>
              <a:path w="3317560" h="3317560">
                <a:moveTo>
                  <a:pt x="0" y="0"/>
                </a:moveTo>
                <a:lnTo>
                  <a:pt x="3317560" y="0"/>
                </a:lnTo>
                <a:lnTo>
                  <a:pt x="3317560" y="3317561"/>
                </a:lnTo>
                <a:lnTo>
                  <a:pt x="0" y="3317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dirty="0"/>
          </a:p>
        </p:txBody>
      </p:sp>
      <p:grpSp>
        <p:nvGrpSpPr>
          <p:cNvPr id="8" name="Group 8"/>
          <p:cNvGrpSpPr/>
          <p:nvPr/>
        </p:nvGrpSpPr>
        <p:grpSpPr>
          <a:xfrm>
            <a:off x="10790548" y="-757823"/>
            <a:ext cx="8013826" cy="9722681"/>
            <a:chOff x="0" y="0"/>
            <a:chExt cx="5188077" cy="6294374"/>
          </a:xfrm>
        </p:grpSpPr>
        <p:sp>
          <p:nvSpPr>
            <p:cNvPr id="9" name="Freeform 9"/>
            <p:cNvSpPr/>
            <p:nvPr/>
          </p:nvSpPr>
          <p:spPr>
            <a:xfrm>
              <a:off x="-29972" y="0"/>
              <a:ext cx="5218049" cy="6322060"/>
            </a:xfrm>
            <a:custGeom>
              <a:avLst/>
              <a:gdLst/>
              <a:ahLst/>
              <a:cxnLst/>
              <a:rect l="l" t="t" r="r" b="b"/>
              <a:pathLst>
                <a:path w="5218049" h="6322060">
                  <a:moveTo>
                    <a:pt x="4925949" y="0"/>
                  </a:moveTo>
                  <a:cubicBezTo>
                    <a:pt x="5086604" y="0"/>
                    <a:pt x="5218049" y="131445"/>
                    <a:pt x="5218049" y="292100"/>
                  </a:cubicBezTo>
                  <a:lnTo>
                    <a:pt x="5218049" y="6057900"/>
                  </a:lnTo>
                  <a:cubicBezTo>
                    <a:pt x="5218049" y="6218555"/>
                    <a:pt x="5089652" y="6322060"/>
                    <a:pt x="4932680" y="6287897"/>
                  </a:cubicBezTo>
                  <a:lnTo>
                    <a:pt x="1595755" y="5561457"/>
                  </a:lnTo>
                  <a:cubicBezTo>
                    <a:pt x="1438783" y="5527294"/>
                    <a:pt x="1279144" y="5371592"/>
                    <a:pt x="1241171" y="5215509"/>
                  </a:cubicBezTo>
                  <a:lnTo>
                    <a:pt x="38100" y="283718"/>
                  </a:lnTo>
                  <a:cubicBezTo>
                    <a:pt x="0" y="127762"/>
                    <a:pt x="100203" y="0"/>
                    <a:pt x="260858" y="0"/>
                  </a:cubicBezTo>
                  <a:lnTo>
                    <a:pt x="4925949" y="0"/>
                  </a:lnTo>
                  <a:close/>
                </a:path>
              </a:pathLst>
            </a:custGeom>
            <a:blipFill>
              <a:blip r:embed="rId4"/>
              <a:stretch>
                <a:fillRect l="-26645" t="-19114" r="-44372" b="-35630"/>
              </a:stretch>
            </a:blipFill>
            <a:ln w="276225" cap="sq">
              <a:solidFill>
                <a:srgbClr val="FFFFFF"/>
              </a:solidFill>
              <a:prstDash val="solid"/>
              <a:miter/>
            </a:ln>
          </p:spPr>
        </p:sp>
      </p:grpSp>
      <p:sp>
        <p:nvSpPr>
          <p:cNvPr id="13" name="Freeform 13"/>
          <p:cNvSpPr/>
          <p:nvPr/>
        </p:nvSpPr>
        <p:spPr>
          <a:xfrm rot="682475">
            <a:off x="12519648" y="8435101"/>
            <a:ext cx="7135988" cy="1159598"/>
          </a:xfrm>
          <a:custGeom>
            <a:avLst/>
            <a:gdLst/>
            <a:ahLst/>
            <a:cxnLst/>
            <a:rect l="l" t="t" r="r" b="b"/>
            <a:pathLst>
              <a:path w="7135988" h="1159598">
                <a:moveTo>
                  <a:pt x="0" y="0"/>
                </a:moveTo>
                <a:lnTo>
                  <a:pt x="7135987" y="0"/>
                </a:lnTo>
                <a:lnTo>
                  <a:pt x="7135987" y="1159598"/>
                </a:lnTo>
                <a:lnTo>
                  <a:pt x="0" y="1159598"/>
                </a:lnTo>
                <a:lnTo>
                  <a:pt x="0" y="0"/>
                </a:lnTo>
                <a:close/>
              </a:path>
            </a:pathLst>
          </a:custGeom>
          <a:blipFill>
            <a:blip r:embed="rId5">
              <a:alphaModFix amt="63000"/>
            </a:blip>
            <a:stretch>
              <a:fillRect/>
            </a:stretch>
          </a:blipFill>
        </p:spPr>
      </p:sp>
      <p:sp>
        <p:nvSpPr>
          <p:cNvPr id="14" name="Freeform 14"/>
          <p:cNvSpPr/>
          <p:nvPr/>
        </p:nvSpPr>
        <p:spPr>
          <a:xfrm rot="4551565">
            <a:off x="7165344" y="3294866"/>
            <a:ext cx="8006921" cy="1301125"/>
          </a:xfrm>
          <a:custGeom>
            <a:avLst/>
            <a:gdLst/>
            <a:ahLst/>
            <a:cxnLst/>
            <a:rect l="l" t="t" r="r" b="b"/>
            <a:pathLst>
              <a:path w="8006921" h="1301125">
                <a:moveTo>
                  <a:pt x="0" y="0"/>
                </a:moveTo>
                <a:lnTo>
                  <a:pt x="8006922" y="0"/>
                </a:lnTo>
                <a:lnTo>
                  <a:pt x="8006922" y="1301125"/>
                </a:lnTo>
                <a:lnTo>
                  <a:pt x="0" y="1301125"/>
                </a:lnTo>
                <a:lnTo>
                  <a:pt x="0" y="0"/>
                </a:lnTo>
                <a:close/>
              </a:path>
            </a:pathLst>
          </a:custGeom>
          <a:blipFill>
            <a:blip r:embed="rId5">
              <a:alphaModFix amt="63000"/>
            </a:blip>
            <a:stretch>
              <a:fillRect/>
            </a:stretch>
          </a:blipFill>
        </p:spPr>
      </p:sp>
      <p:sp>
        <p:nvSpPr>
          <p:cNvPr id="15" name="Freeform 15"/>
          <p:cNvSpPr/>
          <p:nvPr/>
        </p:nvSpPr>
        <p:spPr>
          <a:xfrm rot="4437285">
            <a:off x="5783141" y="1092102"/>
            <a:ext cx="4118250" cy="669216"/>
          </a:xfrm>
          <a:custGeom>
            <a:avLst/>
            <a:gdLst/>
            <a:ahLst/>
            <a:cxnLst/>
            <a:rect l="l" t="t" r="r" b="b"/>
            <a:pathLst>
              <a:path w="4118250" h="669216">
                <a:moveTo>
                  <a:pt x="0" y="0"/>
                </a:moveTo>
                <a:lnTo>
                  <a:pt x="4118250" y="0"/>
                </a:lnTo>
                <a:lnTo>
                  <a:pt x="4118250" y="669215"/>
                </a:lnTo>
                <a:lnTo>
                  <a:pt x="0" y="669215"/>
                </a:lnTo>
                <a:lnTo>
                  <a:pt x="0" y="0"/>
                </a:lnTo>
                <a:close/>
              </a:path>
            </a:pathLst>
          </a:custGeom>
          <a:blipFill>
            <a:blip r:embed="rId5">
              <a:alphaModFix amt="63000"/>
            </a:blip>
            <a:stretch>
              <a:fillRect/>
            </a:stretch>
          </a:blipFill>
        </p:spPr>
      </p:sp>
      <p:grpSp>
        <p:nvGrpSpPr>
          <p:cNvPr id="17" name="Group 17"/>
          <p:cNvGrpSpPr/>
          <p:nvPr/>
        </p:nvGrpSpPr>
        <p:grpSpPr>
          <a:xfrm rot="10800000">
            <a:off x="10032220" y="6905063"/>
            <a:ext cx="8178143" cy="2569378"/>
            <a:chOff x="0" y="0"/>
            <a:chExt cx="2153914" cy="676709"/>
          </a:xfrm>
        </p:grpSpPr>
        <p:sp>
          <p:nvSpPr>
            <p:cNvPr id="18" name="Freeform 18"/>
            <p:cNvSpPr/>
            <p:nvPr/>
          </p:nvSpPr>
          <p:spPr>
            <a:xfrm>
              <a:off x="0" y="0"/>
              <a:ext cx="2153914" cy="676709"/>
            </a:xfrm>
            <a:custGeom>
              <a:avLst/>
              <a:gdLst/>
              <a:ahLst/>
              <a:cxnLst/>
              <a:rect l="l" t="t" r="r" b="b"/>
              <a:pathLst>
                <a:path w="2153914" h="676709">
                  <a:moveTo>
                    <a:pt x="0" y="0"/>
                  </a:moveTo>
                  <a:lnTo>
                    <a:pt x="2153914" y="0"/>
                  </a:lnTo>
                  <a:lnTo>
                    <a:pt x="2153914" y="676709"/>
                  </a:lnTo>
                  <a:lnTo>
                    <a:pt x="0" y="676709"/>
                  </a:lnTo>
                  <a:close/>
                </a:path>
              </a:pathLst>
            </a:custGeom>
            <a:gradFill rotWithShape="1">
              <a:gsLst>
                <a:gs pos="0">
                  <a:srgbClr val="FFFFFF">
                    <a:alpha val="100000"/>
                  </a:srgbClr>
                </a:gs>
                <a:gs pos="100000">
                  <a:srgbClr val="DD620A">
                    <a:alpha val="0"/>
                  </a:srgbClr>
                </a:gs>
              </a:gsLst>
              <a:lin ang="0"/>
            </a:gradFill>
          </p:spPr>
        </p:sp>
        <p:sp>
          <p:nvSpPr>
            <p:cNvPr id="19" name="TextBox 19"/>
            <p:cNvSpPr txBox="1"/>
            <p:nvPr/>
          </p:nvSpPr>
          <p:spPr>
            <a:xfrm>
              <a:off x="0" y="-38100"/>
              <a:ext cx="2153914" cy="714809"/>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4526991">
            <a:off x="7845096" y="57135"/>
            <a:ext cx="3922643" cy="1675381"/>
            <a:chOff x="0" y="0"/>
            <a:chExt cx="1033124" cy="441253"/>
          </a:xfrm>
        </p:grpSpPr>
        <p:sp>
          <p:nvSpPr>
            <p:cNvPr id="21" name="Freeform 21"/>
            <p:cNvSpPr/>
            <p:nvPr/>
          </p:nvSpPr>
          <p:spPr>
            <a:xfrm>
              <a:off x="0" y="0"/>
              <a:ext cx="1033124" cy="441253"/>
            </a:xfrm>
            <a:custGeom>
              <a:avLst/>
              <a:gdLst/>
              <a:ahLst/>
              <a:cxnLst/>
              <a:rect l="l" t="t" r="r" b="b"/>
              <a:pathLst>
                <a:path w="1033124" h="441253">
                  <a:moveTo>
                    <a:pt x="0" y="0"/>
                  </a:moveTo>
                  <a:lnTo>
                    <a:pt x="1033124" y="0"/>
                  </a:lnTo>
                  <a:lnTo>
                    <a:pt x="1033124" y="441253"/>
                  </a:lnTo>
                  <a:lnTo>
                    <a:pt x="0" y="441253"/>
                  </a:lnTo>
                  <a:close/>
                </a:path>
              </a:pathLst>
            </a:custGeom>
            <a:gradFill rotWithShape="1">
              <a:gsLst>
                <a:gs pos="0">
                  <a:srgbClr val="FFFFFF">
                    <a:alpha val="100000"/>
                  </a:srgbClr>
                </a:gs>
                <a:gs pos="100000">
                  <a:srgbClr val="DD620A">
                    <a:alpha val="0"/>
                  </a:srgbClr>
                </a:gs>
              </a:gsLst>
              <a:lin ang="0"/>
            </a:gradFill>
          </p:spPr>
        </p:sp>
        <p:sp>
          <p:nvSpPr>
            <p:cNvPr id="22" name="TextBox 22"/>
            <p:cNvSpPr txBox="1"/>
            <p:nvPr/>
          </p:nvSpPr>
          <p:spPr>
            <a:xfrm>
              <a:off x="0" y="-38100"/>
              <a:ext cx="1033124" cy="479353"/>
            </a:xfrm>
            <a:prstGeom prst="rect">
              <a:avLst/>
            </a:prstGeom>
          </p:spPr>
          <p:txBody>
            <a:bodyPr lIns="50800" tIns="50800" rIns="50800" bIns="50800" rtlCol="0" anchor="ctr"/>
            <a:lstStyle/>
            <a:p>
              <a:pPr algn="ctr">
                <a:lnSpc>
                  <a:spcPts val="2659"/>
                </a:lnSpc>
              </a:pPr>
              <a:endParaRPr/>
            </a:p>
          </p:txBody>
        </p:sp>
      </p:grpSp>
      <p:sp>
        <p:nvSpPr>
          <p:cNvPr id="23" name="AutoShape 23"/>
          <p:cNvSpPr/>
          <p:nvPr/>
        </p:nvSpPr>
        <p:spPr>
          <a:xfrm flipV="1">
            <a:off x="965856" y="6121327"/>
            <a:ext cx="5778918" cy="0"/>
          </a:xfrm>
          <a:prstGeom prst="line">
            <a:avLst/>
          </a:prstGeom>
          <a:ln w="38100" cap="flat">
            <a:solidFill>
              <a:srgbClr val="661414"/>
            </a:solidFill>
            <a:prstDash val="solid"/>
            <a:headEnd type="none" w="sm" len="sm"/>
            <a:tailEnd type="none" w="sm" len="sm"/>
          </a:ln>
        </p:spPr>
      </p:sp>
      <p:grpSp>
        <p:nvGrpSpPr>
          <p:cNvPr id="24" name="Group 24"/>
          <p:cNvGrpSpPr/>
          <p:nvPr/>
        </p:nvGrpSpPr>
        <p:grpSpPr>
          <a:xfrm>
            <a:off x="13953" y="6784881"/>
            <a:ext cx="9424511" cy="723903"/>
            <a:chOff x="0" y="0"/>
            <a:chExt cx="2482176" cy="190658"/>
          </a:xfrm>
        </p:grpSpPr>
        <p:sp>
          <p:nvSpPr>
            <p:cNvPr id="25" name="Freeform 25"/>
            <p:cNvSpPr/>
            <p:nvPr/>
          </p:nvSpPr>
          <p:spPr>
            <a:xfrm>
              <a:off x="0" y="0"/>
              <a:ext cx="2482176" cy="190658"/>
            </a:xfrm>
            <a:custGeom>
              <a:avLst/>
              <a:gdLst/>
              <a:ahLst/>
              <a:cxnLst/>
              <a:rect l="l" t="t" r="r" b="b"/>
              <a:pathLst>
                <a:path w="2482176" h="190658">
                  <a:moveTo>
                    <a:pt x="0" y="0"/>
                  </a:moveTo>
                  <a:lnTo>
                    <a:pt x="2482176" y="0"/>
                  </a:lnTo>
                  <a:lnTo>
                    <a:pt x="2482176" y="190658"/>
                  </a:lnTo>
                  <a:lnTo>
                    <a:pt x="0" y="190658"/>
                  </a:lnTo>
                  <a:close/>
                </a:path>
              </a:pathLst>
            </a:custGeom>
            <a:solidFill>
              <a:srgbClr val="661414"/>
            </a:solidFill>
          </p:spPr>
        </p:sp>
        <p:sp>
          <p:nvSpPr>
            <p:cNvPr id="26" name="TextBox 26"/>
            <p:cNvSpPr txBox="1"/>
            <p:nvPr/>
          </p:nvSpPr>
          <p:spPr>
            <a:xfrm>
              <a:off x="0" y="-38100"/>
              <a:ext cx="2482176" cy="228758"/>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3165262" y="9095994"/>
            <a:ext cx="1105065" cy="324613"/>
          </a:xfrm>
          <a:custGeom>
            <a:avLst/>
            <a:gdLst/>
            <a:ahLst/>
            <a:cxnLst/>
            <a:rect l="l" t="t" r="r" b="b"/>
            <a:pathLst>
              <a:path w="1105065" h="324613">
                <a:moveTo>
                  <a:pt x="0" y="0"/>
                </a:moveTo>
                <a:lnTo>
                  <a:pt x="1105065" y="0"/>
                </a:lnTo>
                <a:lnTo>
                  <a:pt x="1105065" y="324612"/>
                </a:lnTo>
                <a:lnTo>
                  <a:pt x="0" y="3246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Freeform 28"/>
          <p:cNvSpPr/>
          <p:nvPr/>
        </p:nvSpPr>
        <p:spPr>
          <a:xfrm flipH="1">
            <a:off x="5239421" y="6960364"/>
            <a:ext cx="1105065" cy="324613"/>
          </a:xfrm>
          <a:custGeom>
            <a:avLst/>
            <a:gdLst/>
            <a:ahLst/>
            <a:cxnLst/>
            <a:rect l="l" t="t" r="r" b="b"/>
            <a:pathLst>
              <a:path w="1105065" h="324613">
                <a:moveTo>
                  <a:pt x="1105065" y="0"/>
                </a:moveTo>
                <a:lnTo>
                  <a:pt x="0" y="0"/>
                </a:lnTo>
                <a:lnTo>
                  <a:pt x="0" y="324613"/>
                </a:lnTo>
                <a:lnTo>
                  <a:pt x="1105065" y="324613"/>
                </a:lnTo>
                <a:lnTo>
                  <a:pt x="110506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6" name="Freeform 46"/>
          <p:cNvSpPr/>
          <p:nvPr/>
        </p:nvSpPr>
        <p:spPr>
          <a:xfrm>
            <a:off x="426236" y="7708809"/>
            <a:ext cx="1501967" cy="1503847"/>
          </a:xfrm>
          <a:custGeom>
            <a:avLst/>
            <a:gdLst/>
            <a:ahLst/>
            <a:cxnLst/>
            <a:rect l="l" t="t" r="r" b="b"/>
            <a:pathLst>
              <a:path w="1501967" h="1503847">
                <a:moveTo>
                  <a:pt x="0" y="0"/>
                </a:moveTo>
                <a:lnTo>
                  <a:pt x="1501967" y="0"/>
                </a:lnTo>
                <a:lnTo>
                  <a:pt x="1501967" y="1503848"/>
                </a:lnTo>
                <a:lnTo>
                  <a:pt x="0" y="1503848"/>
                </a:lnTo>
                <a:lnTo>
                  <a:pt x="0" y="0"/>
                </a:lnTo>
                <a:close/>
              </a:path>
            </a:pathLst>
          </a:custGeom>
          <a:blipFill>
            <a:blip r:embed="rId8"/>
            <a:stretch>
              <a:fillRect/>
            </a:stretch>
          </a:blipFill>
        </p:spPr>
      </p:sp>
      <p:sp>
        <p:nvSpPr>
          <p:cNvPr id="47" name="Freeform 47"/>
          <p:cNvSpPr/>
          <p:nvPr/>
        </p:nvSpPr>
        <p:spPr>
          <a:xfrm>
            <a:off x="-165255" y="-23180"/>
            <a:ext cx="3691903" cy="2076696"/>
          </a:xfrm>
          <a:custGeom>
            <a:avLst/>
            <a:gdLst/>
            <a:ahLst/>
            <a:cxnLst/>
            <a:rect l="l" t="t" r="r" b="b"/>
            <a:pathLst>
              <a:path w="3691903" h="2076696">
                <a:moveTo>
                  <a:pt x="0" y="0"/>
                </a:moveTo>
                <a:lnTo>
                  <a:pt x="3691903" y="0"/>
                </a:lnTo>
                <a:lnTo>
                  <a:pt x="3691903" y="2076695"/>
                </a:lnTo>
                <a:lnTo>
                  <a:pt x="0" y="2076695"/>
                </a:lnTo>
                <a:lnTo>
                  <a:pt x="0" y="0"/>
                </a:lnTo>
                <a:close/>
              </a:path>
            </a:pathLst>
          </a:custGeom>
          <a:blipFill>
            <a:blip r:embed="rId9"/>
            <a:stretch>
              <a:fillRect/>
            </a:stretch>
          </a:blipFill>
        </p:spPr>
      </p:sp>
      <p:sp>
        <p:nvSpPr>
          <p:cNvPr id="48" name="TextBox 48"/>
          <p:cNvSpPr txBox="1"/>
          <p:nvPr/>
        </p:nvSpPr>
        <p:spPr>
          <a:xfrm>
            <a:off x="2036726" y="8358600"/>
            <a:ext cx="4498427" cy="649024"/>
          </a:xfrm>
          <a:prstGeom prst="rect">
            <a:avLst/>
          </a:prstGeom>
        </p:spPr>
        <p:txBody>
          <a:bodyPr wrap="square" lIns="0" tIns="0" rIns="0" bIns="0" rtlCol="0" anchor="t">
            <a:spAutoFit/>
          </a:bodyPr>
          <a:lstStyle/>
          <a:p>
            <a:pPr algn="l">
              <a:lnSpc>
                <a:spcPts val="2557"/>
              </a:lnSpc>
              <a:spcBef>
                <a:spcPct val="0"/>
              </a:spcBef>
            </a:pPr>
            <a:r>
              <a:rPr lang="en-US" sz="1826" b="1" dirty="0">
                <a:solidFill>
                  <a:srgbClr val="000000"/>
                </a:solidFill>
                <a:latin typeface="Poppins 2 Bold"/>
                <a:ea typeface="Poppins 2 Bold"/>
                <a:cs typeface="Poppins 2 Bold"/>
                <a:sym typeface="Poppins 2 Bold"/>
              </a:rPr>
              <a:t>DIREKTUR JENDERAL KEPENDUDUKAN DAN PENCATATAN SIPIL</a:t>
            </a:r>
          </a:p>
        </p:txBody>
      </p:sp>
      <p:sp>
        <p:nvSpPr>
          <p:cNvPr id="49" name="TextBox 49"/>
          <p:cNvSpPr txBox="1"/>
          <p:nvPr/>
        </p:nvSpPr>
        <p:spPr>
          <a:xfrm>
            <a:off x="993150" y="2806740"/>
            <a:ext cx="7602693" cy="3384388"/>
          </a:xfrm>
          <a:prstGeom prst="rect">
            <a:avLst/>
          </a:prstGeom>
        </p:spPr>
        <p:txBody>
          <a:bodyPr lIns="0" tIns="0" rIns="0" bIns="0" rtlCol="0" anchor="t">
            <a:spAutoFit/>
          </a:bodyPr>
          <a:lstStyle/>
          <a:p>
            <a:pPr algn="l">
              <a:lnSpc>
                <a:spcPts val="6498"/>
              </a:lnSpc>
            </a:pPr>
            <a:r>
              <a:rPr lang="en-US" sz="7200" b="1" dirty="0">
                <a:solidFill>
                  <a:srgbClr val="661414"/>
                </a:solidFill>
                <a:latin typeface="Poppins 2 Bold"/>
                <a:ea typeface="Poppins 2 Bold"/>
                <a:cs typeface="Poppins 2 Bold"/>
                <a:sym typeface="Poppins 2 Bold"/>
              </a:rPr>
              <a:t>PENCATATAN NAMA DALAM DOKUMEN KEPENDUDUKAN</a:t>
            </a:r>
          </a:p>
        </p:txBody>
      </p:sp>
      <p:sp>
        <p:nvSpPr>
          <p:cNvPr id="50" name="TextBox 50"/>
          <p:cNvSpPr txBox="1"/>
          <p:nvPr/>
        </p:nvSpPr>
        <p:spPr>
          <a:xfrm>
            <a:off x="965856" y="6173363"/>
            <a:ext cx="5378630" cy="413190"/>
          </a:xfrm>
          <a:prstGeom prst="rect">
            <a:avLst/>
          </a:prstGeom>
        </p:spPr>
        <p:txBody>
          <a:bodyPr wrap="square" lIns="0" tIns="0" rIns="0" bIns="0" rtlCol="0" anchor="t">
            <a:spAutoFit/>
          </a:bodyPr>
          <a:lstStyle/>
          <a:p>
            <a:pPr algn="l">
              <a:lnSpc>
                <a:spcPts val="3352"/>
              </a:lnSpc>
            </a:pPr>
            <a:r>
              <a:rPr lang="en-US" sz="2400" b="1" dirty="0">
                <a:solidFill>
                  <a:srgbClr val="000000"/>
                </a:solidFill>
                <a:latin typeface="Poppins 2 Bold"/>
                <a:ea typeface="Poppins 2 Bold"/>
                <a:cs typeface="Poppins 2 Bold"/>
                <a:sym typeface="Poppins 2 Bold"/>
              </a:rPr>
              <a:t>DISAMPAIKAN DALAM KEGIATAN</a:t>
            </a:r>
          </a:p>
        </p:txBody>
      </p:sp>
      <p:sp>
        <p:nvSpPr>
          <p:cNvPr id="51" name="TextBox 51"/>
          <p:cNvSpPr txBox="1"/>
          <p:nvPr/>
        </p:nvSpPr>
        <p:spPr>
          <a:xfrm>
            <a:off x="999047" y="6896082"/>
            <a:ext cx="5091128" cy="493405"/>
          </a:xfrm>
          <a:prstGeom prst="rect">
            <a:avLst/>
          </a:prstGeom>
        </p:spPr>
        <p:txBody>
          <a:bodyPr lIns="0" tIns="0" rIns="0" bIns="0" rtlCol="0" anchor="t">
            <a:spAutoFit/>
          </a:bodyPr>
          <a:lstStyle/>
          <a:p>
            <a:pPr algn="l">
              <a:lnSpc>
                <a:spcPts val="3776"/>
              </a:lnSpc>
            </a:pPr>
            <a:r>
              <a:rPr lang="en-US" sz="3563" b="1" dirty="0">
                <a:solidFill>
                  <a:srgbClr val="FFFFFF"/>
                </a:solidFill>
                <a:latin typeface="Poppins 2 Bold"/>
                <a:ea typeface="Poppins 2 Bold"/>
                <a:cs typeface="Poppins 2 Bold"/>
                <a:sym typeface="Poppins 2 Bold"/>
              </a:rPr>
              <a:t>DUKCAPIL PRIMA</a:t>
            </a:r>
          </a:p>
        </p:txBody>
      </p:sp>
      <p:sp>
        <p:nvSpPr>
          <p:cNvPr id="52" name="TextBox 52"/>
          <p:cNvSpPr txBox="1"/>
          <p:nvPr/>
        </p:nvSpPr>
        <p:spPr>
          <a:xfrm>
            <a:off x="2013964" y="7883528"/>
            <a:ext cx="7690309" cy="480516"/>
          </a:xfrm>
          <a:prstGeom prst="rect">
            <a:avLst/>
          </a:prstGeom>
        </p:spPr>
        <p:txBody>
          <a:bodyPr lIns="0" tIns="0" rIns="0" bIns="0" rtlCol="0" anchor="t">
            <a:spAutoFit/>
          </a:bodyPr>
          <a:lstStyle/>
          <a:p>
            <a:pPr algn="l">
              <a:lnSpc>
                <a:spcPts val="3679"/>
              </a:lnSpc>
            </a:pPr>
            <a:r>
              <a:rPr lang="en-US" sz="3471" b="1" dirty="0">
                <a:solidFill>
                  <a:srgbClr val="661414"/>
                </a:solidFill>
                <a:latin typeface="Poppins 2 Bold"/>
                <a:ea typeface="Poppins 2 Bold"/>
                <a:cs typeface="Poppins 2 Bold"/>
                <a:sym typeface="Poppins 2 Bold"/>
              </a:rPr>
              <a:t>Dr. </a:t>
            </a:r>
            <a:r>
              <a:rPr lang="en-US" sz="3471" b="1" dirty="0" err="1">
                <a:solidFill>
                  <a:srgbClr val="661414"/>
                </a:solidFill>
                <a:latin typeface="Poppins 2 Bold"/>
                <a:ea typeface="Poppins 2 Bold"/>
                <a:cs typeface="Poppins 2 Bold"/>
                <a:sym typeface="Poppins 2 Bold"/>
              </a:rPr>
              <a:t>Teguh</a:t>
            </a:r>
            <a:r>
              <a:rPr lang="en-US" sz="3471" b="1" dirty="0">
                <a:solidFill>
                  <a:srgbClr val="661414"/>
                </a:solidFill>
                <a:latin typeface="Poppins 2 Bold"/>
                <a:ea typeface="Poppins 2 Bold"/>
                <a:cs typeface="Poppins 2 Bold"/>
                <a:sym typeface="Poppins 2 Bold"/>
              </a:rPr>
              <a:t> </a:t>
            </a:r>
            <a:r>
              <a:rPr lang="en-US" sz="3471" b="1" dirty="0" err="1">
                <a:solidFill>
                  <a:srgbClr val="661414"/>
                </a:solidFill>
                <a:latin typeface="Poppins 2 Bold"/>
                <a:ea typeface="Poppins 2 Bold"/>
                <a:cs typeface="Poppins 2 Bold"/>
                <a:sym typeface="Poppins 2 Bold"/>
              </a:rPr>
              <a:t>Setiabudi</a:t>
            </a:r>
            <a:r>
              <a:rPr lang="en-US" sz="3471" b="1" dirty="0">
                <a:solidFill>
                  <a:srgbClr val="661414"/>
                </a:solidFill>
                <a:latin typeface="Poppins 2 Bold"/>
                <a:ea typeface="Poppins 2 Bold"/>
                <a:cs typeface="Poppins 2 Bold"/>
                <a:sym typeface="Poppins 2 Bold"/>
              </a:rPr>
              <a:t> </a:t>
            </a:r>
            <a:r>
              <a:rPr lang="en-US" sz="3471" b="1" dirty="0" err="1">
                <a:solidFill>
                  <a:srgbClr val="661414"/>
                </a:solidFill>
                <a:latin typeface="Poppins 2 Bold"/>
                <a:ea typeface="Poppins 2 Bold"/>
                <a:cs typeface="Poppins 2 Bold"/>
                <a:sym typeface="Poppins 2 Bold"/>
              </a:rPr>
              <a:t>M.Pd</a:t>
            </a:r>
            <a:endParaRPr lang="en-US" sz="3471" b="1" dirty="0">
              <a:solidFill>
                <a:srgbClr val="661414"/>
              </a:solidFill>
              <a:latin typeface="Poppins 2 Bold"/>
              <a:ea typeface="Poppins 2 Bold"/>
              <a:cs typeface="Poppins 2 Bold"/>
              <a:sym typeface="Poppins 2 Bold"/>
            </a:endParaRPr>
          </a:p>
        </p:txBody>
      </p:sp>
      <p:sp>
        <p:nvSpPr>
          <p:cNvPr id="55" name="Slide Number Placeholder 54">
            <a:extLst>
              <a:ext uri="{FF2B5EF4-FFF2-40B4-BE49-F238E27FC236}">
                <a16:creationId xmlns:a16="http://schemas.microsoft.com/office/drawing/2014/main" id="{1E651A39-2071-47B3-AF6A-224D85037513}"/>
              </a:ext>
            </a:extLst>
          </p:cNvPr>
          <p:cNvSpPr>
            <a:spLocks noGrp="1"/>
          </p:cNvSpPr>
          <p:nvPr>
            <p:ph type="sldNum" sz="quarter" idx="12"/>
          </p:nvPr>
        </p:nvSpPr>
        <p:spPr>
          <a:xfrm>
            <a:off x="16240098" y="9369540"/>
            <a:ext cx="2133600" cy="365125"/>
          </a:xfrm>
        </p:spPr>
        <p:txBody>
          <a:bodyPr/>
          <a:lstStyle/>
          <a:p>
            <a:fld id="{B6F15528-21DE-4FAA-801E-634DDDAF4B2B}" type="slidenum">
              <a:rPr lang="en-US" smtClean="0">
                <a:solidFill>
                  <a:schemeClr val="accent2">
                    <a:lumMod val="50000"/>
                  </a:schemeClr>
                </a:solidFill>
              </a:rPr>
              <a:pPr/>
              <a:t>1</a:t>
            </a:fld>
            <a:endParaRPr lang="en-US" dirty="0">
              <a:solidFill>
                <a:schemeClr val="accent2">
                  <a:lumMod val="50000"/>
                </a:schemeClr>
              </a:solidFill>
            </a:endParaRPr>
          </a:p>
        </p:txBody>
      </p:sp>
      <p:sp>
        <p:nvSpPr>
          <p:cNvPr id="43" name="TextBox 50">
            <a:extLst>
              <a:ext uri="{FF2B5EF4-FFF2-40B4-BE49-F238E27FC236}">
                <a16:creationId xmlns:a16="http://schemas.microsoft.com/office/drawing/2014/main" id="{F3E231D2-AA3F-467C-B709-0D5774ABF996}"/>
              </a:ext>
            </a:extLst>
          </p:cNvPr>
          <p:cNvSpPr txBox="1"/>
          <p:nvPr/>
        </p:nvSpPr>
        <p:spPr>
          <a:xfrm>
            <a:off x="6418121" y="6906506"/>
            <a:ext cx="2435545" cy="413190"/>
          </a:xfrm>
          <a:prstGeom prst="rect">
            <a:avLst/>
          </a:prstGeom>
        </p:spPr>
        <p:txBody>
          <a:bodyPr wrap="square" lIns="0" tIns="0" rIns="0" bIns="0" rtlCol="0" anchor="t">
            <a:spAutoFit/>
          </a:bodyPr>
          <a:lstStyle/>
          <a:p>
            <a:pPr algn="ctr">
              <a:lnSpc>
                <a:spcPts val="3352"/>
              </a:lnSpc>
            </a:pPr>
            <a:r>
              <a:rPr lang="en-US" sz="2400" b="1" dirty="0">
                <a:solidFill>
                  <a:schemeClr val="bg1"/>
                </a:solidFill>
                <a:latin typeface="Poppins 2 Bold"/>
                <a:ea typeface="Poppins 2 Bold"/>
                <a:cs typeface="Poppins 2 Bold"/>
                <a:sym typeface="Poppins 2 Bold"/>
              </a:rPr>
              <a:t>22 </a:t>
            </a:r>
            <a:r>
              <a:rPr lang="en-US" sz="2400" b="1" dirty="0" err="1">
                <a:solidFill>
                  <a:schemeClr val="bg1"/>
                </a:solidFill>
                <a:latin typeface="Poppins 2 Bold"/>
                <a:ea typeface="Poppins 2 Bold"/>
                <a:cs typeface="Poppins 2 Bold"/>
                <a:sym typeface="Poppins 2 Bold"/>
              </a:rPr>
              <a:t>Juli</a:t>
            </a:r>
            <a:r>
              <a:rPr lang="en-US" sz="2400" b="1" dirty="0">
                <a:solidFill>
                  <a:schemeClr val="bg1"/>
                </a:solidFill>
                <a:latin typeface="Poppins 2 Bold"/>
                <a:ea typeface="Poppins 2 Bold"/>
                <a:cs typeface="Poppins 2 Bold"/>
                <a:sym typeface="Poppins 2 Bold"/>
              </a:rPr>
              <a:t> 2025</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79">
            <a:extLst>
              <a:ext uri="{FF2B5EF4-FFF2-40B4-BE49-F238E27FC236}">
                <a16:creationId xmlns:a16="http://schemas.microsoft.com/office/drawing/2014/main" id="{092F0BA4-42A6-95E6-9DBC-2D80BA60120B}"/>
              </a:ext>
            </a:extLst>
          </p:cNvPr>
          <p:cNvSpPr/>
          <p:nvPr/>
        </p:nvSpPr>
        <p:spPr>
          <a:xfrm>
            <a:off x="17820026" y="9597992"/>
            <a:ext cx="129900" cy="337162"/>
          </a:xfrm>
          <a:custGeom>
            <a:avLst/>
            <a:gdLst/>
            <a:ahLst/>
            <a:cxnLst/>
            <a:rect l="l" t="t" r="r" b="b"/>
            <a:pathLst>
              <a:path w="173200" h="449549">
                <a:moveTo>
                  <a:pt x="0" y="0"/>
                </a:moveTo>
                <a:lnTo>
                  <a:pt x="173200" y="0"/>
                </a:lnTo>
                <a:lnTo>
                  <a:pt x="173200" y="449549"/>
                </a:lnTo>
                <a:lnTo>
                  <a:pt x="0" y="449549"/>
                </a:lnTo>
                <a:close/>
              </a:path>
            </a:pathLst>
          </a:custGeom>
          <a:solidFill>
            <a:srgbClr val="000000">
              <a:alpha val="0"/>
            </a:srgbClr>
          </a:solidFill>
        </p:spPr>
      </p:sp>
      <p:sp>
        <p:nvSpPr>
          <p:cNvPr id="2" name="Slide Number Placeholder 1">
            <a:extLst>
              <a:ext uri="{FF2B5EF4-FFF2-40B4-BE49-F238E27FC236}">
                <a16:creationId xmlns:a16="http://schemas.microsoft.com/office/drawing/2014/main" id="{64248BB5-BAD4-9A4E-C3E5-C74ED37CCCCB}"/>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47" name="TextBox 46">
            <a:extLst>
              <a:ext uri="{FF2B5EF4-FFF2-40B4-BE49-F238E27FC236}">
                <a16:creationId xmlns:a16="http://schemas.microsoft.com/office/drawing/2014/main" id="{A349AC78-CBE2-4DD8-9C36-EB045ED40A77}"/>
              </a:ext>
            </a:extLst>
          </p:cNvPr>
          <p:cNvSpPr txBox="1"/>
          <p:nvPr/>
        </p:nvSpPr>
        <p:spPr>
          <a:xfrm>
            <a:off x="2971800" y="936493"/>
            <a:ext cx="12649200" cy="707886"/>
          </a:xfrm>
          <a:prstGeom prst="rect">
            <a:avLst/>
          </a:prstGeom>
          <a:noFill/>
        </p:spPr>
        <p:txBody>
          <a:bodyPr wrap="square" rtlCol="0">
            <a:spAutoFit/>
          </a:bodyPr>
          <a:lstStyle/>
          <a:p>
            <a:pPr algn="ctr">
              <a:tabLst>
                <a:tab pos="4935538" algn="l"/>
                <a:tab pos="5824538" algn="l"/>
              </a:tabLst>
            </a:pPr>
            <a:r>
              <a:rPr lang="it-IT" sz="2000" b="1" dirty="0">
                <a:solidFill>
                  <a:schemeClr val="accent2"/>
                </a:solidFill>
                <a:latin typeface="Arial Black" panose="020B0A04020102020204" pitchFamily="34" charset="0"/>
                <a:ea typeface="Tahoma" panose="020B0604030504040204" pitchFamily="34" charset="0"/>
                <a:cs typeface="Tahoma" panose="020B0604030504040204" pitchFamily="34" charset="0"/>
              </a:rPr>
              <a:t>Surat Dirjen Dukcapil Nomor 400.8/8301/Dukcapil TGL 16 JULI 2025 HAL </a:t>
            </a:r>
            <a:r>
              <a:rPr lang="en-US" altLang="ko-KR" sz="2000" b="1" dirty="0">
                <a:solidFill>
                  <a:schemeClr val="accent2"/>
                </a:solidFill>
                <a:latin typeface="Arial Black" panose="020B0A04020102020204" pitchFamily="34" charset="0"/>
                <a:ea typeface="Tahoma" panose="020B0604030504040204" pitchFamily="34" charset="0"/>
                <a:cs typeface="Tahoma" panose="020B0604030504040204" pitchFamily="34" charset="0"/>
              </a:rPr>
              <a:t>PENCATATAN NAMA PADA DOKUMEN KEPENDUDUKAN </a:t>
            </a:r>
          </a:p>
        </p:txBody>
      </p:sp>
      <p:sp>
        <p:nvSpPr>
          <p:cNvPr id="110" name="TextBox 109">
            <a:extLst>
              <a:ext uri="{FF2B5EF4-FFF2-40B4-BE49-F238E27FC236}">
                <a16:creationId xmlns:a16="http://schemas.microsoft.com/office/drawing/2014/main" id="{D86D71EC-A53F-4190-9B1D-C56E21C95354}"/>
              </a:ext>
            </a:extLst>
          </p:cNvPr>
          <p:cNvSpPr txBox="1"/>
          <p:nvPr/>
        </p:nvSpPr>
        <p:spPr>
          <a:xfrm>
            <a:off x="7369541" y="12971398"/>
            <a:ext cx="12137658" cy="646331"/>
          </a:xfrm>
          <a:prstGeom prst="rect">
            <a:avLst/>
          </a:prstGeom>
          <a:noFill/>
        </p:spPr>
        <p:txBody>
          <a:bodyPr wrap="square" rtlCol="0">
            <a:spAutoFit/>
          </a:bodyPr>
          <a:lstStyle/>
          <a:p>
            <a:pPr lvl="0" algn="just"/>
            <a:r>
              <a:rPr lang="en-US"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ID"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endParaRPr lang="en-ID"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BE15862-15B1-4E24-ABFF-9CDFC740FCB9}"/>
              </a:ext>
            </a:extLst>
          </p:cNvPr>
          <p:cNvPicPr>
            <a:picLocks noChangeAspect="1"/>
          </p:cNvPicPr>
          <p:nvPr/>
        </p:nvPicPr>
        <p:blipFill rotWithShape="1">
          <a:blip r:embed="rId2"/>
          <a:srcRect b="4010"/>
          <a:stretch/>
        </p:blipFill>
        <p:spPr>
          <a:xfrm>
            <a:off x="2667000" y="1601507"/>
            <a:ext cx="6735067" cy="7634703"/>
          </a:xfrm>
          <a:prstGeom prst="rect">
            <a:avLst/>
          </a:prstGeom>
        </p:spPr>
      </p:pic>
      <p:pic>
        <p:nvPicPr>
          <p:cNvPr id="6" name="Picture 5">
            <a:extLst>
              <a:ext uri="{FF2B5EF4-FFF2-40B4-BE49-F238E27FC236}">
                <a16:creationId xmlns:a16="http://schemas.microsoft.com/office/drawing/2014/main" id="{0867ACA9-4862-4ABE-8AE8-1C0574279253}"/>
              </a:ext>
            </a:extLst>
          </p:cNvPr>
          <p:cNvPicPr>
            <a:picLocks noChangeAspect="1"/>
          </p:cNvPicPr>
          <p:nvPr/>
        </p:nvPicPr>
        <p:blipFill rotWithShape="1">
          <a:blip r:embed="rId3"/>
          <a:srcRect t="3019"/>
          <a:stretch/>
        </p:blipFill>
        <p:spPr>
          <a:xfrm>
            <a:off x="10058400" y="1644379"/>
            <a:ext cx="6096000" cy="7713518"/>
          </a:xfrm>
          <a:prstGeom prst="rect">
            <a:avLst/>
          </a:prstGeom>
        </p:spPr>
      </p:pic>
    </p:spTree>
    <p:extLst>
      <p:ext uri="{BB962C8B-B14F-4D97-AF65-F5344CB8AC3E}">
        <p14:creationId xmlns:p14="http://schemas.microsoft.com/office/powerpoint/2010/main" val="51282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7672369" y="2711872"/>
            <a:ext cx="8991600" cy="4863255"/>
          </a:xfrm>
          <a:prstGeom prst="rect">
            <a:avLst/>
          </a:prstGeom>
        </p:spPr>
        <p:txBody>
          <a:bodyPr lIns="0" tIns="0" rIns="0" bIns="0" rtlCol="0" anchor="t">
            <a:spAutoFit/>
          </a:bodyPr>
          <a:lstStyle/>
          <a:p>
            <a:pPr algn="ctr">
              <a:lnSpc>
                <a:spcPts val="18961"/>
              </a:lnSpc>
            </a:pPr>
            <a:r>
              <a:rPr lang="en-US" sz="15801" b="1">
                <a:solidFill>
                  <a:srgbClr val="1D213B"/>
                </a:solidFill>
                <a:latin typeface="Open Sans Bold"/>
                <a:ea typeface="Open Sans Bold"/>
                <a:cs typeface="Open Sans Bold"/>
                <a:sym typeface="Open Sans Bold"/>
              </a:rPr>
              <a:t>TERIMA KASIH</a:t>
            </a:r>
          </a:p>
        </p:txBody>
      </p:sp>
      <p:sp>
        <p:nvSpPr>
          <p:cNvPr id="4" name="Slide Number Placeholder 3">
            <a:extLst>
              <a:ext uri="{FF2B5EF4-FFF2-40B4-BE49-F238E27FC236}">
                <a16:creationId xmlns:a16="http://schemas.microsoft.com/office/drawing/2014/main" id="{A08A6458-6442-4F76-A8A8-80090C447171}"/>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77B9884-4DBD-4AD3-BA00-6BBBBCC1648E}"/>
              </a:ext>
            </a:extLst>
          </p:cNvPr>
          <p:cNvSpPr/>
          <p:nvPr/>
        </p:nvSpPr>
        <p:spPr>
          <a:xfrm>
            <a:off x="1" y="1790700"/>
            <a:ext cx="18288000" cy="76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Slide Number Placeholder 1">
            <a:extLst>
              <a:ext uri="{FF2B5EF4-FFF2-40B4-BE49-F238E27FC236}">
                <a16:creationId xmlns:a16="http://schemas.microsoft.com/office/drawing/2014/main" id="{CF5FEF35-A224-4419-B316-BB28F395CAA4}"/>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3" name="TextBox 2">
            <a:extLst>
              <a:ext uri="{FF2B5EF4-FFF2-40B4-BE49-F238E27FC236}">
                <a16:creationId xmlns:a16="http://schemas.microsoft.com/office/drawing/2014/main" id="{7CBDB193-0EA1-4B07-A7CD-AB6A44B6E6CC}"/>
              </a:ext>
            </a:extLst>
          </p:cNvPr>
          <p:cNvSpPr txBox="1"/>
          <p:nvPr/>
        </p:nvSpPr>
        <p:spPr>
          <a:xfrm>
            <a:off x="2952816" y="958603"/>
            <a:ext cx="12192000" cy="954107"/>
          </a:xfrm>
          <a:prstGeom prst="rect">
            <a:avLst/>
          </a:prstGeom>
          <a:noFill/>
        </p:spPr>
        <p:txBody>
          <a:bodyPr wrap="square" rtlCol="0">
            <a:spAutoFit/>
          </a:bodyPr>
          <a:lstStyle/>
          <a:p>
            <a:pPr algn="ctr">
              <a:tabLst>
                <a:tab pos="4935538" algn="l"/>
                <a:tab pos="5824538" algn="l"/>
              </a:tabLst>
            </a:pPr>
            <a:r>
              <a:rPr lang="it-IT" sz="2800" b="1" dirty="0">
                <a:solidFill>
                  <a:schemeClr val="accent2"/>
                </a:solidFill>
                <a:latin typeface="Arial Black" panose="020B0A04020102020204" pitchFamily="34" charset="0"/>
                <a:ea typeface="Tahoma" panose="020B0604030504040204" pitchFamily="34" charset="0"/>
                <a:cs typeface="Tahoma" panose="020B0604030504040204" pitchFamily="34" charset="0"/>
              </a:rPr>
              <a:t>PERMENDAGRI </a:t>
            </a:r>
            <a:r>
              <a:rPr lang="en-US" altLang="ko-KR" sz="2800" b="1" dirty="0">
                <a:solidFill>
                  <a:schemeClr val="accent2"/>
                </a:solidFill>
                <a:latin typeface="Arial Black" panose="020B0A04020102020204" pitchFamily="34" charset="0"/>
                <a:ea typeface="Tahoma" panose="020B0604030504040204" pitchFamily="34" charset="0"/>
                <a:cs typeface="Tahoma" panose="020B0604030504040204" pitchFamily="34" charset="0"/>
              </a:rPr>
              <a:t>NOMOR 73 TAHUN 2022 TENTANG </a:t>
            </a:r>
          </a:p>
          <a:p>
            <a:pPr algn="ctr"/>
            <a:r>
              <a:rPr lang="en-US" altLang="ko-KR" sz="2800" b="1" dirty="0">
                <a:solidFill>
                  <a:schemeClr val="accent2"/>
                </a:solidFill>
                <a:latin typeface="Arial Black" panose="020B0A04020102020204" pitchFamily="34" charset="0"/>
                <a:ea typeface="Tahoma" panose="020B0604030504040204" pitchFamily="34" charset="0"/>
                <a:cs typeface="Tahoma" panose="020B0604030504040204" pitchFamily="34" charset="0"/>
              </a:rPr>
              <a:t>PENCATATAN NAMA PD DOKUMEN KEPENDUDUKAN </a:t>
            </a:r>
          </a:p>
        </p:txBody>
      </p:sp>
      <p:sp>
        <p:nvSpPr>
          <p:cNvPr id="6" name="TextBox 5">
            <a:extLst>
              <a:ext uri="{FF2B5EF4-FFF2-40B4-BE49-F238E27FC236}">
                <a16:creationId xmlns:a16="http://schemas.microsoft.com/office/drawing/2014/main" id="{CFD47C01-171B-4185-B09F-F3022B47D3BE}"/>
              </a:ext>
            </a:extLst>
          </p:cNvPr>
          <p:cNvSpPr txBox="1"/>
          <p:nvPr/>
        </p:nvSpPr>
        <p:spPr>
          <a:xfrm>
            <a:off x="393652" y="2337907"/>
            <a:ext cx="3370397" cy="1815882"/>
          </a:xfrm>
          <a:prstGeom prst="rect">
            <a:avLst/>
          </a:prstGeom>
          <a:noFill/>
        </p:spPr>
        <p:txBody>
          <a:bodyPr wrap="square" rtlCol="0">
            <a:spAutoFit/>
          </a:bodyPr>
          <a:lstStyle/>
          <a:p>
            <a:pPr marL="263525" indent="-263525" algn="just"/>
            <a:r>
              <a:rPr lang="en-ID" sz="1600" dirty="0">
                <a:latin typeface="Tahoma" panose="020B0604030504040204" pitchFamily="34" charset="0"/>
                <a:ea typeface="Tahoma" panose="020B0604030504040204" pitchFamily="34" charset="0"/>
                <a:cs typeface="Tahoma" panose="020B0604030504040204" pitchFamily="34" charset="0"/>
              </a:rPr>
              <a:t>3. Nama   </a:t>
            </a:r>
            <a:r>
              <a:rPr lang="en-ID" sz="1600" dirty="0" err="1">
                <a:latin typeface="Tahoma" panose="020B0604030504040204" pitchFamily="34" charset="0"/>
                <a:ea typeface="Tahoma" panose="020B0604030504040204" pitchFamily="34" charset="0"/>
                <a:cs typeface="Tahoma" panose="020B0604030504040204" pitchFamily="34" charset="0"/>
              </a:rPr>
              <a:t>adalah</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penyebutan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untuk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memanggil</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seseorang</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sebagai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identitas</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diri</a:t>
            </a:r>
            <a:r>
              <a:rPr lang="en-ID" sz="1600" dirty="0">
                <a:latin typeface="Tahoma" panose="020B0604030504040204" pitchFamily="34" charset="0"/>
                <a:ea typeface="Tahoma" panose="020B0604030504040204" pitchFamily="34" charset="0"/>
                <a:cs typeface="Tahoma" panose="020B0604030504040204" pitchFamily="34" charset="0"/>
              </a:rPr>
              <a:t>. </a:t>
            </a:r>
          </a:p>
          <a:p>
            <a:pPr marL="263525" indent="-263525" algn="just"/>
            <a:r>
              <a:rPr lang="en-ID" sz="1600" dirty="0">
                <a:latin typeface="Tahoma" panose="020B0604030504040204" pitchFamily="34" charset="0"/>
                <a:ea typeface="Tahoma" panose="020B0604030504040204" pitchFamily="34" charset="0"/>
                <a:cs typeface="Tahoma" panose="020B0604030504040204" pitchFamily="34" charset="0"/>
              </a:rPr>
              <a:t>4. </a:t>
            </a:r>
            <a:r>
              <a:rPr lang="en-ID" sz="1600" dirty="0" err="1">
                <a:latin typeface="Tahoma" panose="020B0604030504040204" pitchFamily="34" charset="0"/>
                <a:ea typeface="Tahoma" panose="020B0604030504040204" pitchFamily="34" charset="0"/>
                <a:cs typeface="Tahoma" panose="020B0604030504040204" pitchFamily="34" charset="0"/>
              </a:rPr>
              <a:t>Pencatatan</a:t>
            </a:r>
            <a:r>
              <a:rPr lang="en-ID" sz="1600" dirty="0">
                <a:latin typeface="Tahoma" panose="020B0604030504040204" pitchFamily="34" charset="0"/>
                <a:ea typeface="Tahoma" panose="020B0604030504040204" pitchFamily="34" charset="0"/>
                <a:cs typeface="Tahoma" panose="020B0604030504040204" pitchFamily="34" charset="0"/>
              </a:rPr>
              <a:t>   Nama    </a:t>
            </a:r>
            <a:r>
              <a:rPr lang="en-ID" sz="1600" dirty="0" err="1">
                <a:latin typeface="Tahoma" panose="020B0604030504040204" pitchFamily="34" charset="0"/>
                <a:ea typeface="Tahoma" panose="020B0604030504040204" pitchFamily="34" charset="0"/>
                <a:cs typeface="Tahoma" panose="020B0604030504040204" pitchFamily="34" charset="0"/>
              </a:rPr>
              <a:t>adalah</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penulisan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nama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Penduduk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untuk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pertama</a:t>
            </a:r>
            <a:r>
              <a:rPr lang="en-ID" sz="1600" dirty="0">
                <a:latin typeface="Tahoma" panose="020B0604030504040204" pitchFamily="34" charset="0"/>
                <a:ea typeface="Tahoma" panose="020B0604030504040204" pitchFamily="34" charset="0"/>
                <a:cs typeface="Tahoma" panose="020B0604030504040204" pitchFamily="34" charset="0"/>
              </a:rPr>
              <a:t> kali pada </a:t>
            </a:r>
            <a:r>
              <a:rPr lang="en-ID" sz="1600" dirty="0" err="1">
                <a:latin typeface="Tahoma" panose="020B0604030504040204" pitchFamily="34" charset="0"/>
                <a:ea typeface="Tahoma" panose="020B0604030504040204" pitchFamily="34" charset="0"/>
                <a:cs typeface="Tahoma" panose="020B0604030504040204" pitchFamily="34" charset="0"/>
              </a:rPr>
              <a:t>Dokumen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Kependudukan</a:t>
            </a:r>
            <a:r>
              <a:rPr lang="en-ID" sz="1600" dirty="0">
                <a:latin typeface="Tahoma" panose="020B0604030504040204" pitchFamily="34" charset="0"/>
                <a:ea typeface="Tahoma" panose="020B0604030504040204" pitchFamily="34" charset="0"/>
                <a:cs typeface="Tahoma" panose="020B0604030504040204" pitchFamily="34" charset="0"/>
              </a:rPr>
              <a:t>. </a:t>
            </a:r>
          </a:p>
        </p:txBody>
      </p:sp>
      <p:sp>
        <p:nvSpPr>
          <p:cNvPr id="7" name="TextBox 12">
            <a:extLst>
              <a:ext uri="{FF2B5EF4-FFF2-40B4-BE49-F238E27FC236}">
                <a16:creationId xmlns:a16="http://schemas.microsoft.com/office/drawing/2014/main" id="{BAFB1080-E092-4CDB-B476-ED2AFC278F18}"/>
              </a:ext>
            </a:extLst>
          </p:cNvPr>
          <p:cNvSpPr txBox="1"/>
          <p:nvPr/>
        </p:nvSpPr>
        <p:spPr>
          <a:xfrm>
            <a:off x="439534" y="4684886"/>
            <a:ext cx="3244624" cy="1477328"/>
          </a:xfrm>
          <a:prstGeom prst="rect">
            <a:avLst/>
          </a:prstGeom>
        </p:spPr>
        <p:txBody>
          <a:bodyPr wrap="square" lIns="0" tIns="0" rIns="0" bIns="0" rtlCol="0" anchor="t">
            <a:spAutoFit/>
          </a:bodyPr>
          <a:lstStyle/>
          <a:p>
            <a:pPr algn="just"/>
            <a:r>
              <a:rPr lang="en-ID" sz="1600" dirty="0" err="1">
                <a:latin typeface="Tahoma" panose="020B0604030504040204" pitchFamily="34" charset="0"/>
                <a:ea typeface="Tahoma" panose="020B0604030504040204" pitchFamily="34" charset="0"/>
                <a:cs typeface="Tahoma" panose="020B0604030504040204" pitchFamily="34" charset="0"/>
              </a:rPr>
              <a:t>Pencatatan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nama</a:t>
            </a:r>
            <a:r>
              <a:rPr lang="en-ID" sz="1600" dirty="0">
                <a:latin typeface="Tahoma" panose="020B0604030504040204" pitchFamily="34" charset="0"/>
                <a:ea typeface="Tahoma" panose="020B0604030504040204" pitchFamily="34" charset="0"/>
                <a:cs typeface="Tahoma" panose="020B0604030504040204" pitchFamily="34" charset="0"/>
              </a:rPr>
              <a:t> pada </a:t>
            </a:r>
            <a:r>
              <a:rPr lang="en-ID" sz="1600" dirty="0" err="1">
                <a:latin typeface="Tahoma" panose="020B0604030504040204" pitchFamily="34" charset="0"/>
                <a:ea typeface="Tahoma" panose="020B0604030504040204" pitchFamily="34" charset="0"/>
                <a:cs typeface="Tahoma" panose="020B0604030504040204" pitchFamily="34" charset="0"/>
              </a:rPr>
              <a:t>Dokumen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Kependudukan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dilakukan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sesuai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prinsip</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norma</a:t>
            </a:r>
            <a:r>
              <a:rPr lang="en-ID" sz="1600" dirty="0">
                <a:latin typeface="Tahoma" panose="020B0604030504040204" pitchFamily="34" charset="0"/>
                <a:ea typeface="Tahoma" panose="020B0604030504040204" pitchFamily="34" charset="0"/>
                <a:cs typeface="Tahoma" panose="020B0604030504040204" pitchFamily="34" charset="0"/>
              </a:rPr>
              <a:t> agama, </a:t>
            </a:r>
            <a:r>
              <a:rPr lang="en-ID" sz="1600" dirty="0" err="1">
                <a:latin typeface="Tahoma" panose="020B0604030504040204" pitchFamily="34" charset="0"/>
                <a:ea typeface="Tahoma" panose="020B0604030504040204" pitchFamily="34" charset="0"/>
                <a:cs typeface="Tahoma" panose="020B0604030504040204" pitchFamily="34" charset="0"/>
              </a:rPr>
              <a:t>norma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kesopanan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norma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kesusilaan</a:t>
            </a:r>
            <a:r>
              <a:rPr lang="en-ID" sz="1600" dirty="0">
                <a:latin typeface="Tahoma" panose="020B0604030504040204" pitchFamily="34" charset="0"/>
                <a:ea typeface="Tahoma" panose="020B0604030504040204" pitchFamily="34" charset="0"/>
                <a:cs typeface="Tahoma" panose="020B0604030504040204" pitchFamily="34" charset="0"/>
              </a:rPr>
              <a:t>, dan </a:t>
            </a:r>
            <a:r>
              <a:rPr lang="en-ID" sz="1600" dirty="0" err="1">
                <a:latin typeface="Tahoma" panose="020B0604030504040204" pitchFamily="34" charset="0"/>
                <a:ea typeface="Tahoma" panose="020B0604030504040204" pitchFamily="34" charset="0"/>
                <a:cs typeface="Tahoma" panose="020B0604030504040204" pitchFamily="34" charset="0"/>
              </a:rPr>
              <a:t>sesuai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dengan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ketentuan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peraturan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perundang-undangan</a:t>
            </a:r>
            <a:r>
              <a:rPr lang="en-ID" sz="1600" dirty="0">
                <a:latin typeface="Tahoma" panose="020B0604030504040204" pitchFamily="34" charset="0"/>
                <a:ea typeface="Tahoma" panose="020B0604030504040204" pitchFamily="34" charset="0"/>
                <a:cs typeface="Tahoma" panose="020B0604030504040204" pitchFamily="34" charset="0"/>
              </a:rPr>
              <a:t>.</a:t>
            </a:r>
            <a:endParaRPr lang="en-US" sz="1600" b="1" spc="-5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F3208AA7-9B74-46A0-9809-924F8C035D2E}"/>
              </a:ext>
            </a:extLst>
          </p:cNvPr>
          <p:cNvSpPr/>
          <p:nvPr/>
        </p:nvSpPr>
        <p:spPr>
          <a:xfrm>
            <a:off x="258069" y="6806070"/>
            <a:ext cx="3729533" cy="1846659"/>
          </a:xfrm>
          <a:prstGeom prst="rect">
            <a:avLst/>
          </a:prstGeom>
        </p:spPr>
        <p:txBody>
          <a:bodyPr wrap="square">
            <a:spAutoFit/>
          </a:bodyPr>
          <a:lstStyle/>
          <a:p>
            <a:pPr marL="161925" lvl="1" latinLnBrk="1"/>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Dokumen</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Kependudukan</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meliputi</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a:t>
            </a:r>
          </a:p>
          <a:p>
            <a:pPr marL="450850" lvl="1" indent="-288925" latinLnBrk="1">
              <a:buAutoNum type="alphaLcPeriod"/>
            </a:pP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biodata </a:t>
            </a: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penduduk</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a:t>
            </a:r>
          </a:p>
          <a:p>
            <a:pPr marL="450850" lvl="1" indent="-288925" latinLnBrk="1">
              <a:buAutoNum type="alphaLcPeriod"/>
            </a:pP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kartu</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keluarga</a:t>
            </a:r>
            <a:endPar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endParaRPr>
          </a:p>
          <a:p>
            <a:pPr marL="450850" lvl="1" indent="-288925" latinLnBrk="1">
              <a:buAutoNum type="alphaLcPeriod"/>
            </a:pP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kartu</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identitas</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anak</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a:t>
            </a:r>
          </a:p>
          <a:p>
            <a:pPr marL="450850" lvl="1" indent="-288925" latinLnBrk="1">
              <a:buAutoNum type="alphaLcPeriod"/>
            </a:pP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kartu</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tanda</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penduduk</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elektronik</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a:t>
            </a:r>
          </a:p>
          <a:p>
            <a:pPr marL="450850" lvl="1" indent="-288925" latinLnBrk="1">
              <a:buAutoNum type="alphaLcPeriod"/>
            </a:pP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surat</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keterangan</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kependudukan</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a:t>
            </a:r>
          </a:p>
          <a:p>
            <a:pPr marL="450850" lvl="1" indent="-288925" latinLnBrk="1">
              <a:buAutoNum type="alphaLcPeriod"/>
            </a:pP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akta</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pencatatan</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121212"/>
                </a:solidFill>
                <a:latin typeface="Tahoma" panose="020B0604030504040204" pitchFamily="34" charset="0"/>
                <a:ea typeface="Tahoma" panose="020B0604030504040204" pitchFamily="34" charset="0"/>
                <a:cs typeface="Tahoma" panose="020B0604030504040204" pitchFamily="34" charset="0"/>
              </a:rPr>
              <a:t>sipil</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a:t>
            </a:r>
          </a:p>
        </p:txBody>
      </p:sp>
      <p:sp>
        <p:nvSpPr>
          <p:cNvPr id="15" name="TextBox 12">
            <a:extLst>
              <a:ext uri="{FF2B5EF4-FFF2-40B4-BE49-F238E27FC236}">
                <a16:creationId xmlns:a16="http://schemas.microsoft.com/office/drawing/2014/main" id="{CB911DD3-47A6-4D80-975B-12E44C3315C3}"/>
              </a:ext>
            </a:extLst>
          </p:cNvPr>
          <p:cNvSpPr txBox="1"/>
          <p:nvPr/>
        </p:nvSpPr>
        <p:spPr>
          <a:xfrm>
            <a:off x="3997970" y="2407041"/>
            <a:ext cx="3868076" cy="984885"/>
          </a:xfrm>
          <a:prstGeom prst="rect">
            <a:avLst/>
          </a:prstGeom>
        </p:spPr>
        <p:txBody>
          <a:bodyPr wrap="square" lIns="0" tIns="0" rIns="0" bIns="0" rtlCol="0" anchor="t">
            <a:spAutoFit/>
          </a:bodyPr>
          <a:lstStyle/>
          <a:p>
            <a:pPr marL="363538" indent="-363538" algn="just" latinLnBrk="1">
              <a:buAutoNum type="arabicParenBoth"/>
            </a:pPr>
            <a:r>
              <a:rPr lang="en-ID" sz="1600" dirty="0" err="1">
                <a:latin typeface="Tahoma" panose="020B0604030504040204" pitchFamily="34" charset="0"/>
                <a:ea typeface="Tahoma" panose="020B0604030504040204" pitchFamily="34" charset="0"/>
                <a:cs typeface="Tahoma" panose="020B0604030504040204" pitchFamily="34" charset="0"/>
              </a:rPr>
              <a:t>Pencatatan</a:t>
            </a:r>
            <a:r>
              <a:rPr lang="en-ID" sz="1600" dirty="0">
                <a:latin typeface="Tahoma" panose="020B0604030504040204" pitchFamily="34" charset="0"/>
                <a:ea typeface="Tahoma" panose="020B0604030504040204" pitchFamily="34" charset="0"/>
                <a:cs typeface="Tahoma" panose="020B0604030504040204" pitchFamily="34" charset="0"/>
              </a:rPr>
              <a:t> Nama pd </a:t>
            </a:r>
            <a:r>
              <a:rPr lang="en-ID" sz="1600" dirty="0" err="1">
                <a:latin typeface="Tahoma" panose="020B0604030504040204" pitchFamily="34" charset="0"/>
                <a:ea typeface="Tahoma" panose="020B0604030504040204" pitchFamily="34" charset="0"/>
                <a:cs typeface="Tahoma" panose="020B0604030504040204" pitchFamily="34" charset="0"/>
              </a:rPr>
              <a:t>Dok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Kependdkan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sbgmn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dimksd</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dlm</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Pasal</a:t>
            </a:r>
            <a:r>
              <a:rPr lang="en-ID" sz="1600" dirty="0">
                <a:latin typeface="Tahoma" panose="020B0604030504040204" pitchFamily="34" charset="0"/>
                <a:ea typeface="Tahoma" panose="020B0604030504040204" pitchFamily="34" charset="0"/>
                <a:cs typeface="Tahoma" panose="020B0604030504040204" pitchFamily="34" charset="0"/>
              </a:rPr>
              <a:t> 2 </a:t>
            </a:r>
            <a:r>
              <a:rPr lang="en-ID" sz="1600" dirty="0" err="1">
                <a:latin typeface="Tahoma" panose="020B0604030504040204" pitchFamily="34" charset="0"/>
                <a:ea typeface="Tahoma" panose="020B0604030504040204" pitchFamily="34" charset="0"/>
                <a:cs typeface="Tahoma" panose="020B0604030504040204" pitchFamily="34" charset="0"/>
              </a:rPr>
              <a:t>dilakukan</a:t>
            </a:r>
            <a:r>
              <a:rPr lang="en-ID" sz="1600" dirty="0">
                <a:latin typeface="Tahoma" panose="020B0604030504040204" pitchFamily="34" charset="0"/>
                <a:ea typeface="Tahoma" panose="020B0604030504040204" pitchFamily="34" charset="0"/>
                <a:cs typeface="Tahoma" panose="020B0604030504040204" pitchFamily="34" charset="0"/>
              </a:rPr>
              <a:t> oleh </a:t>
            </a:r>
            <a:r>
              <a:rPr lang="en-ID" sz="1600" dirty="0" err="1">
                <a:latin typeface="Tahoma" panose="020B0604030504040204" pitchFamily="34" charset="0"/>
                <a:ea typeface="Tahoma" panose="020B0604030504040204" pitchFamily="34" charset="0"/>
                <a:cs typeface="Tahoma" panose="020B0604030504040204" pitchFamily="34" charset="0"/>
              </a:rPr>
              <a:t>Disdukcapil</a:t>
            </a:r>
            <a:r>
              <a:rPr lang="en-ID" sz="1600" dirty="0">
                <a:latin typeface="Tahoma" panose="020B0604030504040204" pitchFamily="34" charset="0"/>
                <a:ea typeface="Tahoma" panose="020B0604030504040204" pitchFamily="34" charset="0"/>
                <a:cs typeface="Tahoma" panose="020B0604030504040204" pitchFamily="34" charset="0"/>
              </a:rPr>
              <a:t>, UPT </a:t>
            </a:r>
            <a:r>
              <a:rPr lang="en-ID" sz="1600" dirty="0" err="1">
                <a:latin typeface="Tahoma" panose="020B0604030504040204" pitchFamily="34" charset="0"/>
                <a:ea typeface="Tahoma" panose="020B0604030504040204" pitchFamily="34" charset="0"/>
                <a:cs typeface="Tahoma" panose="020B0604030504040204" pitchFamily="34" charset="0"/>
              </a:rPr>
              <a:t>Disdukcapil</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Kab</a:t>
            </a:r>
            <a:r>
              <a:rPr lang="en-ID" sz="1600" dirty="0">
                <a:latin typeface="Tahoma" panose="020B0604030504040204" pitchFamily="34" charset="0"/>
                <a:ea typeface="Tahoma" panose="020B0604030504040204" pitchFamily="34" charset="0"/>
                <a:cs typeface="Tahoma" panose="020B0604030504040204" pitchFamily="34" charset="0"/>
              </a:rPr>
              <a:t>/Kota, </a:t>
            </a:r>
            <a:r>
              <a:rPr lang="en-ID" sz="1600" dirty="0" err="1">
                <a:latin typeface="Tahoma" panose="020B0604030504040204" pitchFamily="34" charset="0"/>
                <a:ea typeface="Tahoma" panose="020B0604030504040204" pitchFamily="34" charset="0"/>
                <a:cs typeface="Tahoma" panose="020B0604030504040204" pitchFamily="34" charset="0"/>
              </a:rPr>
              <a:t>atau</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Perwakilan</a:t>
            </a:r>
            <a:r>
              <a:rPr lang="en-ID" sz="1600" dirty="0">
                <a:latin typeface="Tahoma" panose="020B0604030504040204" pitchFamily="34" charset="0"/>
                <a:ea typeface="Tahoma" panose="020B0604030504040204" pitchFamily="34" charset="0"/>
                <a:cs typeface="Tahoma" panose="020B0604030504040204" pitchFamily="34" charset="0"/>
              </a:rPr>
              <a:t> RI.</a:t>
            </a:r>
            <a:endParaRPr lang="en-US" sz="1600" spc="-3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Title 10">
            <a:extLst>
              <a:ext uri="{FF2B5EF4-FFF2-40B4-BE49-F238E27FC236}">
                <a16:creationId xmlns:a16="http://schemas.microsoft.com/office/drawing/2014/main" id="{AED7C2C1-FECA-48D2-861A-8E53D1E1F078}"/>
              </a:ext>
            </a:extLst>
          </p:cNvPr>
          <p:cNvSpPr txBox="1">
            <a:spLocks/>
          </p:cNvSpPr>
          <p:nvPr/>
        </p:nvSpPr>
        <p:spPr>
          <a:xfrm>
            <a:off x="3921769" y="3247979"/>
            <a:ext cx="3944277" cy="12926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3538" indent="-363538" algn="just">
              <a:spcBef>
                <a:spcPts val="0"/>
              </a:spcBef>
            </a:pPr>
            <a:r>
              <a:rPr lang="en-US" sz="1600" spc="-32" dirty="0">
                <a:latin typeface="Tahoma" panose="020B0604030504040204" pitchFamily="34" charset="0"/>
                <a:ea typeface="Tahoma" panose="020B0604030504040204" pitchFamily="34" charset="0"/>
                <a:cs typeface="Tahoma" panose="020B0604030504040204" pitchFamily="34" charset="0"/>
              </a:rPr>
              <a:t>(2) </a:t>
            </a:r>
            <a:r>
              <a:rPr lang="en-ID" sz="1600" dirty="0" err="1">
                <a:latin typeface="Tahoma" panose="020B0604030504040204" pitchFamily="34" charset="0"/>
                <a:ea typeface="Tahoma" panose="020B0604030504040204" pitchFamily="34" charset="0"/>
                <a:cs typeface="Tahoma" panose="020B0604030504040204" pitchFamily="34" charset="0"/>
              </a:rPr>
              <a:t>Pencatatan</a:t>
            </a:r>
            <a:r>
              <a:rPr lang="en-ID" sz="1600" dirty="0">
                <a:latin typeface="Tahoma" panose="020B0604030504040204" pitchFamily="34" charset="0"/>
                <a:ea typeface="Tahoma" panose="020B0604030504040204" pitchFamily="34" charset="0"/>
                <a:cs typeface="Tahoma" panose="020B0604030504040204" pitchFamily="34" charset="0"/>
              </a:rPr>
              <a:t>   Nama  pd  </a:t>
            </a:r>
            <a:r>
              <a:rPr lang="en-ID" sz="1600" dirty="0" err="1">
                <a:latin typeface="Tahoma" panose="020B0604030504040204" pitchFamily="34" charset="0"/>
                <a:ea typeface="Tahoma" panose="020B0604030504040204" pitchFamily="34" charset="0"/>
                <a:cs typeface="Tahoma" panose="020B0604030504040204" pitchFamily="34" charset="0"/>
              </a:rPr>
              <a:t>Dok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Kepddkn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sbgmn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dimksd</a:t>
            </a:r>
            <a:r>
              <a:rPr lang="en-ID" sz="1600" dirty="0">
                <a:latin typeface="Tahoma" panose="020B0604030504040204" pitchFamily="34" charset="0"/>
                <a:ea typeface="Tahoma" panose="020B0604030504040204" pitchFamily="34" charset="0"/>
                <a:cs typeface="Tahoma" panose="020B0604030504040204" pitchFamily="34" charset="0"/>
              </a:rPr>
              <a:t> pada </a:t>
            </a:r>
            <a:r>
              <a:rPr lang="en-ID" sz="1600" dirty="0" err="1">
                <a:latin typeface="Tahoma" panose="020B0604030504040204" pitchFamily="34" charset="0"/>
                <a:ea typeface="Tahoma" panose="020B0604030504040204" pitchFamily="34" charset="0"/>
                <a:cs typeface="Tahoma" panose="020B0604030504040204" pitchFamily="34" charset="0"/>
              </a:rPr>
              <a:t>ayat</a:t>
            </a:r>
            <a:r>
              <a:rPr lang="en-ID" sz="1600" dirty="0">
                <a:latin typeface="Tahoma" panose="020B0604030504040204" pitchFamily="34" charset="0"/>
                <a:ea typeface="Tahoma" panose="020B0604030504040204" pitchFamily="34" charset="0"/>
                <a:cs typeface="Tahoma" panose="020B0604030504040204" pitchFamily="34" charset="0"/>
              </a:rPr>
              <a:t> (1) </a:t>
            </a:r>
            <a:r>
              <a:rPr lang="en-ID" sz="1600" dirty="0" err="1">
                <a:latin typeface="Tahoma" panose="020B0604030504040204" pitchFamily="34" charset="0"/>
                <a:ea typeface="Tahoma" panose="020B0604030504040204" pitchFamily="34" charset="0"/>
                <a:cs typeface="Tahoma" panose="020B0604030504040204" pitchFamily="34" charset="0"/>
              </a:rPr>
              <a:t>dengan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memenuhi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persyaratan</a:t>
            </a:r>
            <a:r>
              <a:rPr lang="en-ID" sz="1600" dirty="0">
                <a:latin typeface="Tahoma" panose="020B0604030504040204" pitchFamily="34" charset="0"/>
                <a:ea typeface="Tahoma" panose="020B0604030504040204" pitchFamily="34" charset="0"/>
                <a:cs typeface="Tahoma" panose="020B0604030504040204" pitchFamily="34" charset="0"/>
              </a:rPr>
              <a:t>:</a:t>
            </a:r>
          </a:p>
        </p:txBody>
      </p:sp>
      <p:sp>
        <p:nvSpPr>
          <p:cNvPr id="17" name="TextBox 16">
            <a:extLst>
              <a:ext uri="{FF2B5EF4-FFF2-40B4-BE49-F238E27FC236}">
                <a16:creationId xmlns:a16="http://schemas.microsoft.com/office/drawing/2014/main" id="{20DD7A22-6154-4958-8E39-F0F653ABA325}"/>
              </a:ext>
            </a:extLst>
          </p:cNvPr>
          <p:cNvSpPr txBox="1"/>
          <p:nvPr/>
        </p:nvSpPr>
        <p:spPr>
          <a:xfrm>
            <a:off x="4302769" y="4235841"/>
            <a:ext cx="3563277" cy="1815882"/>
          </a:xfrm>
          <a:prstGeom prst="rect">
            <a:avLst/>
          </a:prstGeom>
          <a:noFill/>
        </p:spPr>
        <p:txBody>
          <a:bodyPr wrap="square" rtlCol="0">
            <a:spAutoFit/>
          </a:bodyPr>
          <a:lstStyle/>
          <a:p>
            <a:pPr marL="342900" indent="-342900" algn="just">
              <a:buAutoNum type="alphaLcPeriod"/>
            </a:pPr>
            <a:r>
              <a:rPr lang="en-US" sz="1600" dirty="0" err="1">
                <a:effectLst/>
                <a:latin typeface="Tahoma" panose="020B0604030504040204" pitchFamily="34" charset="0"/>
                <a:ea typeface="Tahoma" panose="020B0604030504040204" pitchFamily="34" charset="0"/>
                <a:cs typeface="Tahoma" panose="020B0604030504040204" pitchFamily="34" charset="0"/>
              </a:rPr>
              <a:t>mudah</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dibaca</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tidak</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bermakna</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negatif</a:t>
            </a:r>
            <a:r>
              <a:rPr lang="en-US" sz="1600" dirty="0">
                <a:effectLst/>
                <a:latin typeface="Tahoma" panose="020B0604030504040204" pitchFamily="34" charset="0"/>
                <a:ea typeface="Tahoma" panose="020B0604030504040204" pitchFamily="34" charset="0"/>
                <a:cs typeface="Tahoma" panose="020B0604030504040204" pitchFamily="34" charset="0"/>
              </a:rPr>
              <a:t>, dan </a:t>
            </a:r>
            <a:r>
              <a:rPr lang="en-US" sz="1600" dirty="0" err="1">
                <a:effectLst/>
                <a:latin typeface="Tahoma" panose="020B0604030504040204" pitchFamily="34" charset="0"/>
                <a:ea typeface="Tahoma" panose="020B0604030504040204" pitchFamily="34" charset="0"/>
                <a:cs typeface="Tahoma" panose="020B0604030504040204" pitchFamily="34" charset="0"/>
              </a:rPr>
              <a:t>tidak</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multitafsir</a:t>
            </a:r>
            <a:r>
              <a:rPr lang="en-US" sz="1600" dirty="0">
                <a:latin typeface="Tahoma" panose="020B0604030504040204" pitchFamily="34" charset="0"/>
                <a:ea typeface="Tahoma" panose="020B0604030504040204" pitchFamily="34" charset="0"/>
                <a:cs typeface="Tahoma" panose="020B0604030504040204" pitchFamily="34" charset="0"/>
              </a:rPr>
              <a:t>;</a:t>
            </a:r>
          </a:p>
          <a:p>
            <a:pPr marL="342900" indent="-342900" algn="just">
              <a:buFontTx/>
              <a:buAutoNum type="alphaLcPeriod"/>
            </a:pP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jumlah</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huruf</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paling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banyak</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60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enam</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puluh</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huruf</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termasuk</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spasi</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dan</a:t>
            </a:r>
          </a:p>
          <a:p>
            <a:pPr marL="342900" indent="-342900" algn="just">
              <a:buFontTx/>
              <a:buAutoNum type="alphaLcPeriod"/>
            </a:pPr>
            <a:r>
              <a:rPr lang="id-ID" sz="1600" dirty="0">
                <a:effectLst/>
                <a:latin typeface="Tahoma" panose="020B0604030504040204" pitchFamily="34" charset="0"/>
                <a:ea typeface="Tahoma" panose="020B0604030504040204" pitchFamily="34" charset="0"/>
                <a:cs typeface="Tahoma" panose="020B0604030504040204" pitchFamily="34" charset="0"/>
              </a:rPr>
              <a:t>jumlah kata paling sedikit 2 (dua) kata</a:t>
            </a:r>
            <a:r>
              <a:rPr lang="en-US" sz="1600" dirty="0">
                <a:effectLst/>
                <a:latin typeface="Tahoma" panose="020B0604030504040204" pitchFamily="34" charset="0"/>
                <a:ea typeface="Tahoma" panose="020B0604030504040204" pitchFamily="34" charset="0"/>
                <a:cs typeface="Tahoma" panose="020B0604030504040204" pitchFamily="34" charset="0"/>
              </a:rPr>
              <a:t>.</a:t>
            </a:r>
            <a:endParaRPr lang="en-ID" sz="16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3D418E57-2D5A-462A-83F7-A01FF184FFB4}"/>
              </a:ext>
            </a:extLst>
          </p:cNvPr>
          <p:cNvSpPr txBox="1"/>
          <p:nvPr/>
        </p:nvSpPr>
        <p:spPr>
          <a:xfrm>
            <a:off x="3921769" y="5930874"/>
            <a:ext cx="3944277" cy="3293209"/>
          </a:xfrm>
          <a:prstGeom prst="rect">
            <a:avLst/>
          </a:prstGeom>
          <a:noFill/>
        </p:spPr>
        <p:txBody>
          <a:bodyPr wrap="square" rtlCol="0">
            <a:spAutoFit/>
          </a:bodyPr>
          <a:lstStyle/>
          <a:p>
            <a:pPr marL="363538" indent="-363538" algn="just"/>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 </a:t>
            </a:r>
            <a:r>
              <a:rPr lang="sv-SE" sz="1600" dirty="0">
                <a:latin typeface="Tahoma" panose="020B0604030504040204" pitchFamily="34" charset="0"/>
                <a:ea typeface="Tahoma" panose="020B0604030504040204" pitchFamily="34" charset="0"/>
                <a:cs typeface="Tahoma" panose="020B0604030504040204" pitchFamily="34" charset="0"/>
              </a:rPr>
              <a:t>Dlm hal Penduduk melakukan perubahan nama, pencatatan   dilaksanakan berdasarkan penetapan pengadilan negeri dan persyaratannya diatur sesuai dg ketentuan per-uu-an.</a:t>
            </a:r>
          </a:p>
          <a:p>
            <a:pPr marL="363538" indent="-363538" algn="just"/>
            <a:r>
              <a:rPr lang="sv-SE" sz="1600" dirty="0">
                <a:latin typeface="Tahoma" panose="020B0604030504040204" pitchFamily="34" charset="0"/>
                <a:ea typeface="Tahoma" panose="020B0604030504040204" pitchFamily="34" charset="0"/>
                <a:cs typeface="Tahoma" panose="020B0604030504040204" pitchFamily="34" charset="0"/>
              </a:rPr>
              <a:t>(4) </a:t>
            </a:r>
            <a:r>
              <a:rPr lang="en-ID" sz="1600" dirty="0" err="1">
                <a:latin typeface="Tahoma" panose="020B0604030504040204" pitchFamily="34" charset="0"/>
                <a:ea typeface="Tahoma" panose="020B0604030504040204" pitchFamily="34" charset="0"/>
                <a:cs typeface="Tahoma" panose="020B0604030504040204" pitchFamily="34" charset="0"/>
              </a:rPr>
              <a:t>Dlm</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hal</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Penduduk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melakukan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pembetulan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nama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pencatatan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pembetulan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nama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termasuuuk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bagian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pembetulan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Dok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Kepnddkn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berdasarkan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dok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otentik</a:t>
            </a:r>
            <a:r>
              <a:rPr lang="en-ID" sz="1600" dirty="0">
                <a:latin typeface="Tahoma" panose="020B0604030504040204" pitchFamily="34" charset="0"/>
                <a:ea typeface="Tahoma" panose="020B0604030504040204" pitchFamily="34" charset="0"/>
                <a:cs typeface="Tahoma" panose="020B0604030504040204" pitchFamily="34" charset="0"/>
              </a:rPr>
              <a:t> yang </a:t>
            </a:r>
            <a:r>
              <a:rPr lang="en-ID" sz="1600" dirty="0" err="1">
                <a:latin typeface="Tahoma" panose="020B0604030504040204" pitchFamily="34" charset="0"/>
                <a:ea typeface="Tahoma" panose="020B0604030504040204" pitchFamily="34" charset="0"/>
                <a:cs typeface="Tahoma" panose="020B0604030504040204" pitchFamily="34" charset="0"/>
              </a:rPr>
              <a:t>menjadi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dasar</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untuk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pembetulan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sesuai</a:t>
            </a:r>
            <a:r>
              <a:rPr lang="en-ID" sz="1600" dirty="0">
                <a:latin typeface="Tahoma" panose="020B0604030504040204" pitchFamily="34" charset="0"/>
                <a:ea typeface="Tahoma" panose="020B0604030504040204" pitchFamily="34" charset="0"/>
                <a:cs typeface="Tahoma" panose="020B0604030504040204" pitchFamily="34" charset="0"/>
              </a:rPr>
              <a:t> dg </a:t>
            </a:r>
            <a:r>
              <a:rPr lang="en-ID" sz="1600" dirty="0" err="1">
                <a:latin typeface="Tahoma" panose="020B0604030504040204" pitchFamily="34" charset="0"/>
                <a:ea typeface="Tahoma" panose="020B0604030504040204" pitchFamily="34" charset="0"/>
                <a:cs typeface="Tahoma" panose="020B0604030504040204" pitchFamily="34" charset="0"/>
              </a:rPr>
              <a:t>ketentuan</a:t>
            </a:r>
            <a:r>
              <a:rPr lang="en-ID" sz="1600" dirty="0">
                <a:latin typeface="Tahoma" panose="020B0604030504040204" pitchFamily="34" charset="0"/>
                <a:ea typeface="Tahoma" panose="020B0604030504040204" pitchFamily="34" charset="0"/>
                <a:cs typeface="Tahoma" panose="020B0604030504040204" pitchFamily="34" charset="0"/>
              </a:rPr>
              <a:t> per-</a:t>
            </a:r>
            <a:r>
              <a:rPr lang="en-ID" sz="1600" dirty="0" err="1">
                <a:latin typeface="Tahoma" panose="020B0604030504040204" pitchFamily="34" charset="0"/>
                <a:ea typeface="Tahoma" panose="020B0604030504040204" pitchFamily="34" charset="0"/>
                <a:cs typeface="Tahoma" panose="020B0604030504040204" pitchFamily="34" charset="0"/>
              </a:rPr>
              <a:t>uu</a:t>
            </a:r>
            <a:r>
              <a:rPr lang="en-ID" sz="1600" dirty="0">
                <a:latin typeface="Tahoma" panose="020B0604030504040204" pitchFamily="34" charset="0"/>
                <a:ea typeface="Tahoma" panose="020B0604030504040204" pitchFamily="34" charset="0"/>
                <a:cs typeface="Tahoma" panose="020B0604030504040204" pitchFamily="34" charset="0"/>
              </a:rPr>
              <a:t>-an</a:t>
            </a:r>
          </a:p>
        </p:txBody>
      </p:sp>
      <p:sp>
        <p:nvSpPr>
          <p:cNvPr id="19" name="Title 10">
            <a:extLst>
              <a:ext uri="{FF2B5EF4-FFF2-40B4-BE49-F238E27FC236}">
                <a16:creationId xmlns:a16="http://schemas.microsoft.com/office/drawing/2014/main" id="{3B540689-747E-45E1-BEDE-5E3664981B29}"/>
              </a:ext>
            </a:extLst>
          </p:cNvPr>
          <p:cNvSpPr txBox="1">
            <a:spLocks/>
          </p:cNvSpPr>
          <p:nvPr/>
        </p:nvSpPr>
        <p:spPr>
          <a:xfrm>
            <a:off x="8099966" y="2214647"/>
            <a:ext cx="3868075" cy="9013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0850" indent="-450850" algn="just"/>
            <a:r>
              <a:rPr lang="en-ID" sz="1600" dirty="0">
                <a:latin typeface="Tahoma" panose="020B0604030504040204" pitchFamily="34" charset="0"/>
                <a:ea typeface="Tahoma" panose="020B0604030504040204" pitchFamily="34" charset="0"/>
                <a:cs typeface="Tahoma" panose="020B0604030504040204" pitchFamily="34" charset="0"/>
              </a:rPr>
              <a:t>(1) Tata </a:t>
            </a:r>
            <a:r>
              <a:rPr lang="en-ID" sz="1600" dirty="0" err="1">
                <a:latin typeface="Tahoma" panose="020B0604030504040204" pitchFamily="34" charset="0"/>
                <a:ea typeface="Tahoma" panose="020B0604030504040204" pitchFamily="34" charset="0"/>
                <a:cs typeface="Tahoma" panose="020B0604030504040204" pitchFamily="34" charset="0"/>
              </a:rPr>
              <a:t>cara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Pencatatan</a:t>
            </a:r>
            <a:r>
              <a:rPr lang="en-ID" sz="1600" dirty="0">
                <a:latin typeface="Tahoma" panose="020B0604030504040204" pitchFamily="34" charset="0"/>
                <a:ea typeface="Tahoma" panose="020B0604030504040204" pitchFamily="34" charset="0"/>
                <a:cs typeface="Tahoma" panose="020B0604030504040204" pitchFamily="34" charset="0"/>
              </a:rPr>
              <a:t> Nama pada </a:t>
            </a:r>
            <a:r>
              <a:rPr lang="en-ID" sz="1600" dirty="0" err="1">
                <a:latin typeface="Tahoma" panose="020B0604030504040204" pitchFamily="34" charset="0"/>
                <a:ea typeface="Tahoma" panose="020B0604030504040204" pitchFamily="34" charset="0"/>
                <a:cs typeface="Tahoma" panose="020B0604030504040204" pitchFamily="34" charset="0"/>
              </a:rPr>
              <a:t>Dok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Kependudukan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meliputi</a:t>
            </a:r>
            <a:r>
              <a:rPr lang="en-ID" sz="1600" dirty="0">
                <a:latin typeface="Tahoma" panose="020B0604030504040204" pitchFamily="34" charset="0"/>
                <a:ea typeface="Tahoma" panose="020B0604030504040204" pitchFamily="34" charset="0"/>
                <a:cs typeface="Tahoma" panose="020B0604030504040204" pitchFamily="34" charset="0"/>
              </a:rPr>
              <a:t>:</a:t>
            </a:r>
          </a:p>
        </p:txBody>
      </p:sp>
      <p:sp>
        <p:nvSpPr>
          <p:cNvPr id="20" name="TextBox 19">
            <a:extLst>
              <a:ext uri="{FF2B5EF4-FFF2-40B4-BE49-F238E27FC236}">
                <a16:creationId xmlns:a16="http://schemas.microsoft.com/office/drawing/2014/main" id="{6A66B10F-A674-45E5-A260-1FD924DA91AB}"/>
              </a:ext>
            </a:extLst>
          </p:cNvPr>
          <p:cNvSpPr txBox="1"/>
          <p:nvPr/>
        </p:nvSpPr>
        <p:spPr>
          <a:xfrm>
            <a:off x="8099966" y="5423550"/>
            <a:ext cx="3887129" cy="1077218"/>
          </a:xfrm>
          <a:prstGeom prst="rect">
            <a:avLst/>
          </a:prstGeom>
          <a:noFill/>
        </p:spPr>
        <p:txBody>
          <a:bodyPr wrap="square" rtlCol="0">
            <a:spAutoFit/>
          </a:bodyPr>
          <a:lstStyle/>
          <a:p>
            <a:pPr marL="363538" indent="-363538" algn="just"/>
            <a:r>
              <a:rPr lang="en-US" sz="1600" dirty="0">
                <a:effectLst/>
                <a:latin typeface="Tahoma" panose="020B0604030504040204" pitchFamily="34" charset="0"/>
                <a:ea typeface="Tahoma" panose="020B0604030504040204" pitchFamily="34" charset="0"/>
                <a:cs typeface="Tahoma" panose="020B0604030504040204" pitchFamily="34" charset="0"/>
              </a:rPr>
              <a:t>(2) </a:t>
            </a:r>
            <a:r>
              <a:rPr lang="en-ID" sz="1600" dirty="0">
                <a:latin typeface="Tahoma" panose="020B0604030504040204" pitchFamily="34" charset="0"/>
                <a:ea typeface="Tahoma" panose="020B0604030504040204" pitchFamily="34" charset="0"/>
                <a:cs typeface="Tahoma" panose="020B0604030504040204" pitchFamily="34" charset="0"/>
              </a:rPr>
              <a:t>Nama </a:t>
            </a:r>
            <a:r>
              <a:rPr lang="en-ID" sz="1600" dirty="0" err="1">
                <a:latin typeface="Tahoma" panose="020B0604030504040204" pitchFamily="34" charset="0"/>
                <a:ea typeface="Tahoma" panose="020B0604030504040204" pitchFamily="34" charset="0"/>
                <a:cs typeface="Tahoma" panose="020B0604030504040204" pitchFamily="34" charset="0"/>
              </a:rPr>
              <a:t>marga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famili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atau</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yg</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disebut</a:t>
            </a:r>
            <a:r>
              <a:rPr lang="en-ID" sz="1600" dirty="0">
                <a:latin typeface="Tahoma" panose="020B0604030504040204" pitchFamily="34" charset="0"/>
                <a:ea typeface="Tahoma" panose="020B0604030504040204" pitchFamily="34" charset="0"/>
                <a:cs typeface="Tahoma" panose="020B0604030504040204" pitchFamily="34" charset="0"/>
              </a:rPr>
              <a:t> dg </a:t>
            </a:r>
            <a:r>
              <a:rPr lang="en-ID" sz="1600" dirty="0" err="1">
                <a:latin typeface="Tahoma" panose="020B0604030504040204" pitchFamily="34" charset="0"/>
                <a:ea typeface="Tahoma" panose="020B0604030504040204" pitchFamily="34" charset="0"/>
                <a:cs typeface="Tahoma" panose="020B0604030504040204" pitchFamily="34" charset="0"/>
              </a:rPr>
              <a:t>nama</a:t>
            </a:r>
            <a:r>
              <a:rPr lang="en-ID" sz="1600" dirty="0">
                <a:latin typeface="Tahoma" panose="020B0604030504040204" pitchFamily="34" charset="0"/>
                <a:ea typeface="Tahoma" panose="020B0604030504040204" pitchFamily="34" charset="0"/>
                <a:cs typeface="Tahoma" panose="020B0604030504040204" pitchFamily="34" charset="0"/>
              </a:rPr>
              <a:t> lain  </a:t>
            </a:r>
            <a:r>
              <a:rPr lang="en-ID" sz="1600" dirty="0" err="1">
                <a:latin typeface="Tahoma" panose="020B0604030504040204" pitchFamily="34" charset="0"/>
                <a:ea typeface="Tahoma" panose="020B0604030504040204" pitchFamily="34" charset="0"/>
                <a:cs typeface="Tahoma" panose="020B0604030504040204" pitchFamily="34" charset="0"/>
              </a:rPr>
              <a:t>sbgmn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dimaksud</a:t>
            </a:r>
            <a:r>
              <a:rPr lang="en-ID" sz="1600" dirty="0">
                <a:latin typeface="Tahoma" panose="020B0604030504040204" pitchFamily="34" charset="0"/>
                <a:ea typeface="Tahoma" panose="020B0604030504040204" pitchFamily="34" charset="0"/>
                <a:cs typeface="Tahoma" panose="020B0604030504040204" pitchFamily="34" charset="0"/>
              </a:rPr>
              <a:t> pd </a:t>
            </a:r>
            <a:r>
              <a:rPr lang="en-ID" sz="1600" dirty="0" err="1">
                <a:latin typeface="Tahoma" panose="020B0604030504040204" pitchFamily="34" charset="0"/>
                <a:ea typeface="Tahoma" panose="020B0604030504040204" pitchFamily="34" charset="0"/>
                <a:cs typeface="Tahoma" panose="020B0604030504040204" pitchFamily="34" charset="0"/>
              </a:rPr>
              <a:t>ayat</a:t>
            </a:r>
            <a:r>
              <a:rPr lang="en-ID" sz="1600" dirty="0">
                <a:latin typeface="Tahoma" panose="020B0604030504040204" pitchFamily="34" charset="0"/>
                <a:ea typeface="Tahoma" panose="020B0604030504040204" pitchFamily="34" charset="0"/>
                <a:cs typeface="Tahoma" panose="020B0604030504040204" pitchFamily="34" charset="0"/>
              </a:rPr>
              <a:t> (1) </a:t>
            </a:r>
            <a:r>
              <a:rPr lang="en-ID" sz="1600" dirty="0" err="1">
                <a:latin typeface="Tahoma" panose="020B0604030504040204" pitchFamily="34" charset="0"/>
                <a:ea typeface="Tahoma" panose="020B0604030504040204" pitchFamily="34" charset="0"/>
                <a:cs typeface="Tahoma" panose="020B0604030504040204" pitchFamily="34" charset="0"/>
              </a:rPr>
              <a:t>huruf</a:t>
            </a:r>
            <a:r>
              <a:rPr lang="en-ID" sz="1600" dirty="0">
                <a:latin typeface="Tahoma" panose="020B0604030504040204" pitchFamily="34" charset="0"/>
                <a:ea typeface="Tahoma" panose="020B0604030504040204" pitchFamily="34" charset="0"/>
                <a:cs typeface="Tahoma" panose="020B0604030504040204" pitchFamily="34" charset="0"/>
              </a:rPr>
              <a:t> b </a:t>
            </a:r>
            <a:r>
              <a:rPr lang="en-ID" sz="1600" dirty="0" err="1">
                <a:latin typeface="Tahoma" panose="020B0604030504040204" pitchFamily="34" charset="0"/>
                <a:ea typeface="Tahoma" panose="020B0604030504040204" pitchFamily="34" charset="0"/>
                <a:cs typeface="Tahoma" panose="020B0604030504040204" pitchFamily="34" charset="0"/>
              </a:rPr>
              <a:t>merupakan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satu</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kesatuan</a:t>
            </a:r>
            <a:r>
              <a:rPr lang="en-ID" sz="1600" dirty="0">
                <a:latin typeface="Tahoma" panose="020B0604030504040204" pitchFamily="34" charset="0"/>
                <a:ea typeface="Tahoma" panose="020B0604030504040204" pitchFamily="34" charset="0"/>
                <a:cs typeface="Tahoma" panose="020B0604030504040204" pitchFamily="34" charset="0"/>
              </a:rPr>
              <a:t> dg </a:t>
            </a:r>
            <a:r>
              <a:rPr lang="en-ID" sz="1600" dirty="0" err="1">
                <a:latin typeface="Tahoma" panose="020B0604030504040204" pitchFamily="34" charset="0"/>
                <a:ea typeface="Tahoma" panose="020B0604030504040204" pitchFamily="34" charset="0"/>
                <a:cs typeface="Tahoma" panose="020B0604030504040204" pitchFamily="34" charset="0"/>
              </a:rPr>
              <a:t>nama</a:t>
            </a:r>
            <a:r>
              <a:rPr lang="en-ID" sz="1600" dirty="0">
                <a:latin typeface="Tahoma" panose="020B0604030504040204" pitchFamily="34" charset="0"/>
                <a:ea typeface="Tahoma" panose="020B0604030504040204" pitchFamily="34" charset="0"/>
                <a:cs typeface="Tahoma" panose="020B0604030504040204" pitchFamily="34" charset="0"/>
              </a:rPr>
              <a:t>.</a:t>
            </a:r>
          </a:p>
        </p:txBody>
      </p:sp>
      <p:sp>
        <p:nvSpPr>
          <p:cNvPr id="21" name="TextBox 20">
            <a:extLst>
              <a:ext uri="{FF2B5EF4-FFF2-40B4-BE49-F238E27FC236}">
                <a16:creationId xmlns:a16="http://schemas.microsoft.com/office/drawing/2014/main" id="{30B3DEDF-0EB8-4A82-9591-BA3F3BD02BC0}"/>
              </a:ext>
            </a:extLst>
          </p:cNvPr>
          <p:cNvSpPr txBox="1"/>
          <p:nvPr/>
        </p:nvSpPr>
        <p:spPr>
          <a:xfrm>
            <a:off x="8520923" y="2892094"/>
            <a:ext cx="3458992" cy="2554545"/>
          </a:xfrm>
          <a:prstGeom prst="rect">
            <a:avLst/>
          </a:prstGeom>
          <a:noFill/>
        </p:spPr>
        <p:txBody>
          <a:bodyPr wrap="square" rtlCol="0">
            <a:spAutoFit/>
          </a:bodyPr>
          <a:lstStyle/>
          <a:p>
            <a:pPr marL="342900" indent="-342900" algn="just">
              <a:buAutoNum type="alphaLcPeriod"/>
            </a:pPr>
            <a:r>
              <a:rPr lang="en-US" sz="1600" dirty="0" err="1">
                <a:effectLst/>
                <a:latin typeface="Tahoma" panose="020B0604030504040204" pitchFamily="34" charset="0"/>
                <a:ea typeface="Tahoma" panose="020B0604030504040204" pitchFamily="34" charset="0"/>
                <a:cs typeface="Tahoma" panose="020B0604030504040204" pitchFamily="34" charset="0"/>
              </a:rPr>
              <a:t>menggunakan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huruf</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latin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sesuai</a:t>
            </a:r>
            <a:r>
              <a:rPr lang="en-US" sz="1600" dirty="0">
                <a:effectLst/>
                <a:latin typeface="Tahoma" panose="020B0604030504040204" pitchFamily="34" charset="0"/>
                <a:ea typeface="Tahoma" panose="020B0604030504040204" pitchFamily="34" charset="0"/>
                <a:cs typeface="Tahoma" panose="020B0604030504040204" pitchFamily="34" charset="0"/>
              </a:rPr>
              <a:t> dg </a:t>
            </a:r>
            <a:r>
              <a:rPr lang="en-US" sz="1600" dirty="0" err="1">
                <a:effectLst/>
                <a:latin typeface="Tahoma" panose="020B0604030504040204" pitchFamily="34" charset="0"/>
                <a:ea typeface="Tahoma" panose="020B0604030504040204" pitchFamily="34" charset="0"/>
                <a:cs typeface="Tahoma" panose="020B0604030504040204" pitchFamily="34" charset="0"/>
              </a:rPr>
              <a:t>kaidah</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bahasa</a:t>
            </a:r>
            <a:r>
              <a:rPr lang="en-US" sz="1600" dirty="0">
                <a:effectLst/>
                <a:latin typeface="Tahoma" panose="020B0604030504040204" pitchFamily="34" charset="0"/>
                <a:ea typeface="Tahoma" panose="020B0604030504040204" pitchFamily="34" charset="0"/>
                <a:cs typeface="Tahoma" panose="020B0604030504040204" pitchFamily="34" charset="0"/>
              </a:rPr>
              <a:t> Indonesia; </a:t>
            </a:r>
          </a:p>
          <a:p>
            <a:pPr marL="342900" indent="-342900" algn="just">
              <a:buAutoNum type="alphaLcPeriod"/>
            </a:pPr>
            <a:r>
              <a:rPr lang="en-US" sz="1600" dirty="0" err="1">
                <a:effectLst/>
                <a:latin typeface="Tahoma" panose="020B0604030504040204" pitchFamily="34" charset="0"/>
                <a:ea typeface="Tahoma" panose="020B0604030504040204" pitchFamily="34" charset="0"/>
                <a:cs typeface="Tahoma" panose="020B0604030504040204" pitchFamily="34" charset="0"/>
              </a:rPr>
              <a:t>nama</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marga</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famili</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atau</a:t>
            </a:r>
            <a:r>
              <a:rPr lang="en-US" sz="1600" dirty="0">
                <a:effectLst/>
                <a:latin typeface="Tahoma" panose="020B0604030504040204" pitchFamily="34" charset="0"/>
                <a:ea typeface="Tahoma" panose="020B0604030504040204" pitchFamily="34" charset="0"/>
                <a:cs typeface="Tahoma" panose="020B0604030504040204" pitchFamily="34" charset="0"/>
              </a:rPr>
              <a:t> yang </a:t>
            </a:r>
            <a:r>
              <a:rPr lang="en-US" sz="1600" dirty="0" err="1">
                <a:effectLst/>
                <a:latin typeface="Tahoma" panose="020B0604030504040204" pitchFamily="34" charset="0"/>
                <a:ea typeface="Tahoma" panose="020B0604030504040204" pitchFamily="34" charset="0"/>
                <a:cs typeface="Tahoma" panose="020B0604030504040204" pitchFamily="34" charset="0"/>
              </a:rPr>
              <a:t>disebut</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dengan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nama</a:t>
            </a:r>
            <a:r>
              <a:rPr lang="en-US" sz="1600" dirty="0">
                <a:effectLst/>
                <a:latin typeface="Tahoma" panose="020B0604030504040204" pitchFamily="34" charset="0"/>
                <a:ea typeface="Tahoma" panose="020B0604030504040204" pitchFamily="34" charset="0"/>
                <a:cs typeface="Tahoma" panose="020B0604030504040204" pitchFamily="34" charset="0"/>
              </a:rPr>
              <a:t> lain </a:t>
            </a:r>
            <a:r>
              <a:rPr lang="en-US" sz="1600" dirty="0" err="1">
                <a:effectLst/>
                <a:latin typeface="Tahoma" panose="020B0604030504040204" pitchFamily="34" charset="0"/>
                <a:ea typeface="Tahoma" panose="020B0604030504040204" pitchFamily="34" charset="0"/>
                <a:cs typeface="Tahoma" panose="020B0604030504040204" pitchFamily="34" charset="0"/>
              </a:rPr>
              <a:t>dapat</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dicantumkan</a:t>
            </a:r>
            <a:r>
              <a:rPr lang="en-US" sz="1600" dirty="0">
                <a:effectLst/>
                <a:latin typeface="Tahoma" panose="020B0604030504040204" pitchFamily="34" charset="0"/>
                <a:ea typeface="Tahoma" panose="020B0604030504040204" pitchFamily="34" charset="0"/>
                <a:cs typeface="Tahoma" panose="020B0604030504040204" pitchFamily="34" charset="0"/>
              </a:rPr>
              <a:t> pada </a:t>
            </a:r>
            <a:r>
              <a:rPr lang="en-US" sz="1600" dirty="0" err="1">
                <a:effectLst/>
                <a:latin typeface="Tahoma" panose="020B0604030504040204" pitchFamily="34" charset="0"/>
                <a:ea typeface="Tahoma" panose="020B0604030504040204" pitchFamily="34" charset="0"/>
                <a:cs typeface="Tahoma" panose="020B0604030504040204" pitchFamily="34" charset="0"/>
              </a:rPr>
              <a:t>Dokumen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Kependudukan</a:t>
            </a:r>
            <a:r>
              <a:rPr lang="en-US" sz="1600" dirty="0">
                <a:effectLst/>
                <a:latin typeface="Tahoma" panose="020B0604030504040204" pitchFamily="34" charset="0"/>
                <a:ea typeface="Tahoma" panose="020B0604030504040204" pitchFamily="34" charset="0"/>
                <a:cs typeface="Tahoma" panose="020B0604030504040204" pitchFamily="34" charset="0"/>
              </a:rPr>
              <a:t>; </a:t>
            </a:r>
          </a:p>
          <a:p>
            <a:pPr marL="342900" indent="-342900" algn="just">
              <a:buFontTx/>
              <a:buAutoNum type="alphaLcPeriod"/>
            </a:pPr>
            <a:r>
              <a:rPr lang="en-US" sz="1600" dirty="0" err="1">
                <a:effectLst/>
                <a:latin typeface="Tahoma" panose="020B0604030504040204" pitchFamily="34" charset="0"/>
                <a:ea typeface="Tahoma" panose="020B0604030504040204" pitchFamily="34" charset="0"/>
                <a:cs typeface="Tahoma" panose="020B0604030504040204" pitchFamily="34" charset="0"/>
              </a:rPr>
              <a:t>gelar</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pendidikan</a:t>
            </a:r>
            <a:r>
              <a:rPr lang="id-ID" sz="1600" dirty="0">
                <a:effectLst/>
                <a:latin typeface="Tahoma" panose="020B0604030504040204" pitchFamily="34" charset="0"/>
                <a:ea typeface="Tahoma" panose="020B0604030504040204" pitchFamily="34" charset="0"/>
                <a:cs typeface="Tahoma" panose="020B0604030504040204" pitchFamily="34" charset="0"/>
              </a:rPr>
              <a:t>, adat</a:t>
            </a:r>
            <a:r>
              <a:rPr lang="en-US" sz="1600" dirty="0">
                <a:effectLst/>
                <a:latin typeface="Tahoma" panose="020B0604030504040204" pitchFamily="34" charset="0"/>
                <a:ea typeface="Tahoma" panose="020B0604030504040204" pitchFamily="34" charset="0"/>
                <a:cs typeface="Tahoma" panose="020B0604030504040204" pitchFamily="34" charset="0"/>
              </a:rPr>
              <a:t> dan </a:t>
            </a:r>
            <a:r>
              <a:rPr lang="en-US" sz="1600" dirty="0" err="1">
                <a:effectLst/>
                <a:latin typeface="Tahoma" panose="020B0604030504040204" pitchFamily="34" charset="0"/>
                <a:ea typeface="Tahoma" panose="020B0604030504040204" pitchFamily="34" charset="0"/>
                <a:cs typeface="Tahoma" panose="020B0604030504040204" pitchFamily="34" charset="0"/>
              </a:rPr>
              <a:t>keagamaan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dpt</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dicantumkan</a:t>
            </a:r>
            <a:r>
              <a:rPr lang="en-US" sz="1600" dirty="0">
                <a:effectLst/>
                <a:latin typeface="Tahoma" panose="020B0604030504040204" pitchFamily="34" charset="0"/>
                <a:ea typeface="Tahoma" panose="020B0604030504040204" pitchFamily="34" charset="0"/>
                <a:cs typeface="Tahoma" panose="020B0604030504040204" pitchFamily="34" charset="0"/>
              </a:rPr>
              <a:t> pada KK dan KTP-</a:t>
            </a:r>
            <a:r>
              <a:rPr lang="en-US" sz="1600" dirty="0" err="1">
                <a:effectLst/>
                <a:latin typeface="Tahoma" panose="020B0604030504040204" pitchFamily="34" charset="0"/>
                <a:ea typeface="Tahoma" panose="020B0604030504040204" pitchFamily="34" charset="0"/>
                <a:cs typeface="Tahoma" panose="020B0604030504040204" pitchFamily="34" charset="0"/>
              </a:rPr>
              <a:t>el</a:t>
            </a:r>
            <a:r>
              <a:rPr lang="en-US" sz="1600" dirty="0">
                <a:effectLst/>
                <a:latin typeface="Tahoma" panose="020B0604030504040204" pitchFamily="34" charset="0"/>
                <a:ea typeface="Tahoma" panose="020B0604030504040204" pitchFamily="34" charset="0"/>
                <a:cs typeface="Tahoma" panose="020B0604030504040204" pitchFamily="34" charset="0"/>
              </a:rPr>
              <a:t> yang </a:t>
            </a:r>
            <a:r>
              <a:rPr lang="en-US" sz="1600" dirty="0" err="1">
                <a:effectLst/>
                <a:latin typeface="Tahoma" panose="020B0604030504040204" pitchFamily="34" charset="0"/>
                <a:ea typeface="Tahoma" panose="020B0604030504040204" pitchFamily="34" charset="0"/>
                <a:cs typeface="Tahoma" panose="020B0604030504040204" pitchFamily="34" charset="0"/>
              </a:rPr>
              <a:t>penulisannya</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dapat</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disingkat</a:t>
            </a:r>
            <a:r>
              <a:rPr lang="en-US" sz="1600" dirty="0">
                <a:effectLst/>
                <a:latin typeface="Tahoma" panose="020B0604030504040204" pitchFamily="34" charset="0"/>
                <a:ea typeface="Tahoma" panose="020B0604030504040204" pitchFamily="34" charset="0"/>
                <a:cs typeface="Tahoma" panose="020B0604030504040204" pitchFamily="34" charset="0"/>
              </a:rPr>
              <a:t>.</a:t>
            </a:r>
            <a:endParaRPr lang="en-ID" sz="16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6" name="Group 25">
            <a:extLst>
              <a:ext uri="{FF2B5EF4-FFF2-40B4-BE49-F238E27FC236}">
                <a16:creationId xmlns:a16="http://schemas.microsoft.com/office/drawing/2014/main" id="{00EA4494-E4B0-40C3-B88A-33EFED25B8AB}"/>
              </a:ext>
            </a:extLst>
          </p:cNvPr>
          <p:cNvGrpSpPr/>
          <p:nvPr/>
        </p:nvGrpSpPr>
        <p:grpSpPr>
          <a:xfrm>
            <a:off x="9543635" y="1936758"/>
            <a:ext cx="1250950" cy="391221"/>
            <a:chOff x="10300054" y="1936759"/>
            <a:chExt cx="1250950" cy="391221"/>
          </a:xfrm>
        </p:grpSpPr>
        <p:sp>
          <p:nvSpPr>
            <p:cNvPr id="22" name="Rectangle: Rounded Corners 21">
              <a:extLst>
                <a:ext uri="{FF2B5EF4-FFF2-40B4-BE49-F238E27FC236}">
                  <a16:creationId xmlns:a16="http://schemas.microsoft.com/office/drawing/2014/main" id="{CADAE50A-8A1B-4525-9F63-B95DAEA7941A}"/>
                </a:ext>
              </a:extLst>
            </p:cNvPr>
            <p:cNvSpPr/>
            <p:nvPr/>
          </p:nvSpPr>
          <p:spPr>
            <a:xfrm>
              <a:off x="10300054" y="1958648"/>
              <a:ext cx="1219200" cy="369332"/>
            </a:xfrm>
            <a:prstGeom prst="roundRect">
              <a:avLst/>
            </a:prstGeom>
            <a:solidFill>
              <a:srgbClr val="FFFF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23" name="TextBox 22">
              <a:extLst>
                <a:ext uri="{FF2B5EF4-FFF2-40B4-BE49-F238E27FC236}">
                  <a16:creationId xmlns:a16="http://schemas.microsoft.com/office/drawing/2014/main" id="{AB0DEC97-2400-41D2-9D03-B9DC5D6E9E60}"/>
                </a:ext>
              </a:extLst>
            </p:cNvPr>
            <p:cNvSpPr txBox="1"/>
            <p:nvPr/>
          </p:nvSpPr>
          <p:spPr>
            <a:xfrm>
              <a:off x="10331804" y="1936759"/>
              <a:ext cx="1219200" cy="369332"/>
            </a:xfrm>
            <a:prstGeom prst="rect">
              <a:avLst/>
            </a:prstGeom>
            <a:noFill/>
          </p:spPr>
          <p:txBody>
            <a:bodyPr wrap="square" rtlCol="0">
              <a:spAutoFit/>
            </a:bodyPr>
            <a:lstStyle/>
            <a:p>
              <a:pPr algn="ctr"/>
              <a:r>
                <a:rPr lang="en-US" b="1" dirty="0" err="1">
                  <a:latin typeface="Tahoma" panose="020B0604030504040204" pitchFamily="34" charset="0"/>
                  <a:ea typeface="Tahoma" panose="020B0604030504040204" pitchFamily="34" charset="0"/>
                  <a:cs typeface="Tahoma" panose="020B0604030504040204" pitchFamily="34" charset="0"/>
                </a:rPr>
                <a:t>Pasal</a:t>
              </a:r>
              <a:r>
                <a:rPr lang="en-US" b="1" dirty="0">
                  <a:latin typeface="Tahoma" panose="020B0604030504040204" pitchFamily="34" charset="0"/>
                  <a:ea typeface="Tahoma" panose="020B0604030504040204" pitchFamily="34" charset="0"/>
                  <a:cs typeface="Tahoma" panose="020B0604030504040204" pitchFamily="34" charset="0"/>
                </a:rPr>
                <a:t> 5</a:t>
              </a:r>
              <a:endParaRPr lang="en-ID" b="1" dirty="0">
                <a:latin typeface="Tahoma" panose="020B0604030504040204" pitchFamily="34" charset="0"/>
                <a:ea typeface="Tahoma" panose="020B0604030504040204" pitchFamily="34" charset="0"/>
                <a:cs typeface="Tahoma" panose="020B0604030504040204" pitchFamily="34" charset="0"/>
              </a:endParaRPr>
            </a:p>
          </p:txBody>
        </p:sp>
      </p:grpSp>
      <p:sp>
        <p:nvSpPr>
          <p:cNvPr id="24" name="Title 10">
            <a:extLst>
              <a:ext uri="{FF2B5EF4-FFF2-40B4-BE49-F238E27FC236}">
                <a16:creationId xmlns:a16="http://schemas.microsoft.com/office/drawing/2014/main" id="{70C2C878-86F3-4DA8-94C6-21C9932BD700}"/>
              </a:ext>
            </a:extLst>
          </p:cNvPr>
          <p:cNvSpPr txBox="1">
            <a:spLocks/>
          </p:cNvSpPr>
          <p:nvPr/>
        </p:nvSpPr>
        <p:spPr>
          <a:xfrm>
            <a:off x="8019129" y="6368354"/>
            <a:ext cx="3887129" cy="9013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0850" indent="-450850" algn="just">
              <a:spcBef>
                <a:spcPts val="0"/>
              </a:spcBef>
            </a:pPr>
            <a:r>
              <a:rPr lang="es-ES" sz="1600" dirty="0">
                <a:latin typeface="Tahoma" panose="020B0604030504040204" pitchFamily="34" charset="0"/>
                <a:ea typeface="Tahoma" panose="020B0604030504040204" pitchFamily="34" charset="0"/>
                <a:cs typeface="Tahoma" panose="020B0604030504040204" pitchFamily="34" charset="0"/>
              </a:rPr>
              <a:t>(3) Tata cara  </a:t>
            </a:r>
            <a:r>
              <a:rPr lang="es-ES" sz="1600" dirty="0" err="1">
                <a:latin typeface="Tahoma" panose="020B0604030504040204" pitchFamily="34" charset="0"/>
                <a:ea typeface="Tahoma" panose="020B0604030504040204" pitchFamily="34" charset="0"/>
                <a:cs typeface="Tahoma" panose="020B0604030504040204" pitchFamily="34" charset="0"/>
              </a:rPr>
              <a:t>Pencatatan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Nama</a:t>
            </a:r>
            <a:r>
              <a:rPr lang="es-ES" sz="1600" dirty="0">
                <a:latin typeface="Tahoma" panose="020B0604030504040204" pitchFamily="34" charset="0"/>
                <a:ea typeface="Tahoma" panose="020B0604030504040204" pitchFamily="34" charset="0"/>
                <a:cs typeface="Tahoma" panose="020B0604030504040204" pitchFamily="34" charset="0"/>
              </a:rPr>
              <a:t> pada </a:t>
            </a:r>
            <a:r>
              <a:rPr lang="es-ES" sz="1600" dirty="0" err="1">
                <a:latin typeface="Tahoma" panose="020B0604030504040204" pitchFamily="34" charset="0"/>
                <a:ea typeface="Tahoma" panose="020B0604030504040204" pitchFamily="34" charset="0"/>
                <a:cs typeface="Tahoma" panose="020B0604030504040204" pitchFamily="34" charset="0"/>
              </a:rPr>
              <a:t>Dokumen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dirty="0" err="1">
                <a:latin typeface="Tahoma" panose="020B0604030504040204" pitchFamily="34" charset="0"/>
                <a:ea typeface="Tahoma" panose="020B0604030504040204" pitchFamily="34" charset="0"/>
                <a:cs typeface="Tahoma" panose="020B0604030504040204" pitchFamily="34" charset="0"/>
              </a:rPr>
              <a:t>Kependudukan</a:t>
            </a:r>
            <a:r>
              <a:rPr lang="es-ES" sz="1600" dirty="0">
                <a:latin typeface="Tahoma" panose="020B0604030504040204" pitchFamily="34" charset="0"/>
                <a:ea typeface="Tahoma" panose="020B0604030504040204" pitchFamily="34" charset="0"/>
                <a:cs typeface="Tahoma" panose="020B0604030504040204" pitchFamily="34" charset="0"/>
              </a:rPr>
              <a:t> </a:t>
            </a:r>
            <a:r>
              <a:rPr lang="es-ES" sz="1600" b="1" dirty="0" err="1">
                <a:solidFill>
                  <a:srgbClr val="FF0000"/>
                </a:solidFill>
                <a:latin typeface="Tahoma" panose="020B0604030504040204" pitchFamily="34" charset="0"/>
                <a:ea typeface="Tahoma" panose="020B0604030504040204" pitchFamily="34" charset="0"/>
                <a:cs typeface="Tahoma" panose="020B0604030504040204" pitchFamily="34" charset="0"/>
              </a:rPr>
              <a:t>dilarang</a:t>
            </a:r>
            <a:r>
              <a:rPr lang="es-ES" sz="16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ID"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1EA97435-6CF2-4062-869E-18AC5C6725D4}"/>
              </a:ext>
            </a:extLst>
          </p:cNvPr>
          <p:cNvSpPr txBox="1"/>
          <p:nvPr/>
        </p:nvSpPr>
        <p:spPr>
          <a:xfrm>
            <a:off x="8439013" y="7124162"/>
            <a:ext cx="3467246" cy="1815882"/>
          </a:xfrm>
          <a:prstGeom prst="rect">
            <a:avLst/>
          </a:prstGeom>
          <a:noFill/>
        </p:spPr>
        <p:txBody>
          <a:bodyPr wrap="square" rtlCol="0">
            <a:spAutoFit/>
          </a:bodyPr>
          <a:lstStyle/>
          <a:p>
            <a:pPr marL="342900" lvl="0" indent="-342900" algn="just">
              <a:buAutoNum type="alphaLcPeriod"/>
            </a:pP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disingkat</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kecuali</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tidak</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diartikan</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lain;</a:t>
            </a:r>
          </a:p>
          <a:p>
            <a:pPr marL="342900" lvl="0" indent="-342900" algn="just">
              <a:buAutoNum type="alphaLcPeriod"/>
            </a:pP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menggunakan</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angka</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dan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tanda</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baca</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p>
          <a:p>
            <a:pPr marL="342900" lvl="0" indent="-342900" algn="just">
              <a:buAutoNum type="alphaLcPeriod"/>
            </a:pP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mencantumkan</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gelar</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pendidikan</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dan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keagamaan</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pd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akta</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pencatatan</a:t>
            </a:r>
            <a:r>
              <a:rPr lang="en-US" sz="1600" b="1"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sipil</a:t>
            </a:r>
            <a:r>
              <a:rPr lang="en-ID" sz="1600" dirty="0">
                <a:solidFill>
                  <a:srgbClr val="FF0000"/>
                </a:solidFill>
                <a:highlight>
                  <a:srgbClr val="FFFF00"/>
                </a:highlight>
                <a:latin typeface="Tahoma" panose="020B0604030504040204" pitchFamily="34" charset="0"/>
                <a:ea typeface="Tahoma" panose="020B0604030504040204" pitchFamily="34" charset="0"/>
                <a:cs typeface="Tahoma" panose="020B0604030504040204" pitchFamily="34" charset="0"/>
              </a:rPr>
              <a:t>.</a:t>
            </a:r>
            <a:endParaRPr lang="en-ID" sz="1600" dirty="0">
              <a:solidFill>
                <a:srgbClr val="FF0000"/>
              </a:solidFill>
              <a:effectLst/>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FB1666E7-14D0-4F7B-AD94-D714BA9AC7E4}"/>
              </a:ext>
            </a:extLst>
          </p:cNvPr>
          <p:cNvGrpSpPr/>
          <p:nvPr/>
        </p:nvGrpSpPr>
        <p:grpSpPr>
          <a:xfrm>
            <a:off x="5488649" y="1959062"/>
            <a:ext cx="1250950" cy="391221"/>
            <a:chOff x="10300054" y="1936759"/>
            <a:chExt cx="1250950" cy="391221"/>
          </a:xfrm>
        </p:grpSpPr>
        <p:sp>
          <p:nvSpPr>
            <p:cNvPr id="28" name="Rectangle: Rounded Corners 27">
              <a:extLst>
                <a:ext uri="{FF2B5EF4-FFF2-40B4-BE49-F238E27FC236}">
                  <a16:creationId xmlns:a16="http://schemas.microsoft.com/office/drawing/2014/main" id="{A4B4F510-629F-454F-8E46-330A74DB558B}"/>
                </a:ext>
              </a:extLst>
            </p:cNvPr>
            <p:cNvSpPr/>
            <p:nvPr/>
          </p:nvSpPr>
          <p:spPr>
            <a:xfrm>
              <a:off x="10300054" y="1958648"/>
              <a:ext cx="1219200" cy="369332"/>
            </a:xfrm>
            <a:prstGeom prst="roundRect">
              <a:avLst/>
            </a:prstGeom>
            <a:solidFill>
              <a:srgbClr val="FFFF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29" name="TextBox 28">
              <a:extLst>
                <a:ext uri="{FF2B5EF4-FFF2-40B4-BE49-F238E27FC236}">
                  <a16:creationId xmlns:a16="http://schemas.microsoft.com/office/drawing/2014/main" id="{EF0DEA98-FFC5-4194-BEAE-C826FA657CB3}"/>
                </a:ext>
              </a:extLst>
            </p:cNvPr>
            <p:cNvSpPr txBox="1"/>
            <p:nvPr/>
          </p:nvSpPr>
          <p:spPr>
            <a:xfrm>
              <a:off x="10331804" y="1936759"/>
              <a:ext cx="1219200" cy="369332"/>
            </a:xfrm>
            <a:prstGeom prst="rect">
              <a:avLst/>
            </a:prstGeom>
            <a:noFill/>
          </p:spPr>
          <p:txBody>
            <a:bodyPr wrap="square" rtlCol="0">
              <a:spAutoFit/>
            </a:bodyPr>
            <a:lstStyle/>
            <a:p>
              <a:pPr algn="ctr"/>
              <a:r>
                <a:rPr lang="en-US" b="1" dirty="0" err="1">
                  <a:latin typeface="Tahoma" panose="020B0604030504040204" pitchFamily="34" charset="0"/>
                  <a:ea typeface="Tahoma" panose="020B0604030504040204" pitchFamily="34" charset="0"/>
                  <a:cs typeface="Tahoma" panose="020B0604030504040204" pitchFamily="34" charset="0"/>
                </a:rPr>
                <a:t>Pasal</a:t>
              </a:r>
              <a:r>
                <a:rPr lang="en-US" b="1" dirty="0">
                  <a:latin typeface="Tahoma" panose="020B0604030504040204" pitchFamily="34" charset="0"/>
                  <a:ea typeface="Tahoma" panose="020B0604030504040204" pitchFamily="34" charset="0"/>
                  <a:cs typeface="Tahoma" panose="020B0604030504040204" pitchFamily="34" charset="0"/>
                </a:rPr>
                <a:t> 4</a:t>
              </a:r>
              <a:endParaRPr lang="en-ID"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30" name="Group 29">
            <a:extLst>
              <a:ext uri="{FF2B5EF4-FFF2-40B4-BE49-F238E27FC236}">
                <a16:creationId xmlns:a16="http://schemas.microsoft.com/office/drawing/2014/main" id="{E6503C78-2380-4A1E-AF0D-C0A2E80702D7}"/>
              </a:ext>
            </a:extLst>
          </p:cNvPr>
          <p:cNvGrpSpPr/>
          <p:nvPr/>
        </p:nvGrpSpPr>
        <p:grpSpPr>
          <a:xfrm>
            <a:off x="1788366" y="1958647"/>
            <a:ext cx="1250950" cy="391221"/>
            <a:chOff x="10300054" y="1936759"/>
            <a:chExt cx="1250950" cy="391221"/>
          </a:xfrm>
        </p:grpSpPr>
        <p:sp>
          <p:nvSpPr>
            <p:cNvPr id="31" name="Rectangle: Rounded Corners 30">
              <a:extLst>
                <a:ext uri="{FF2B5EF4-FFF2-40B4-BE49-F238E27FC236}">
                  <a16:creationId xmlns:a16="http://schemas.microsoft.com/office/drawing/2014/main" id="{9F0CEC95-5684-478A-BE3B-CC8291A75DF4}"/>
                </a:ext>
              </a:extLst>
            </p:cNvPr>
            <p:cNvSpPr/>
            <p:nvPr/>
          </p:nvSpPr>
          <p:spPr>
            <a:xfrm>
              <a:off x="10300054" y="1958648"/>
              <a:ext cx="1219200" cy="369332"/>
            </a:xfrm>
            <a:prstGeom prst="roundRect">
              <a:avLst/>
            </a:prstGeom>
            <a:solidFill>
              <a:srgbClr val="FFFF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32" name="TextBox 31">
              <a:extLst>
                <a:ext uri="{FF2B5EF4-FFF2-40B4-BE49-F238E27FC236}">
                  <a16:creationId xmlns:a16="http://schemas.microsoft.com/office/drawing/2014/main" id="{B8E89978-2462-4EFB-AEE3-09B5611AC20C}"/>
                </a:ext>
              </a:extLst>
            </p:cNvPr>
            <p:cNvSpPr txBox="1"/>
            <p:nvPr/>
          </p:nvSpPr>
          <p:spPr>
            <a:xfrm>
              <a:off x="10331804" y="1936759"/>
              <a:ext cx="1219200" cy="369332"/>
            </a:xfrm>
            <a:prstGeom prst="rect">
              <a:avLst/>
            </a:prstGeom>
            <a:noFill/>
          </p:spPr>
          <p:txBody>
            <a:bodyPr wrap="square" rtlCol="0">
              <a:spAutoFit/>
            </a:bodyPr>
            <a:lstStyle/>
            <a:p>
              <a:pPr algn="ctr"/>
              <a:r>
                <a:rPr lang="en-US" b="1" dirty="0" err="1">
                  <a:latin typeface="Tahoma" panose="020B0604030504040204" pitchFamily="34" charset="0"/>
                  <a:ea typeface="Tahoma" panose="020B0604030504040204" pitchFamily="34" charset="0"/>
                  <a:cs typeface="Tahoma" panose="020B0604030504040204" pitchFamily="34" charset="0"/>
                </a:rPr>
                <a:t>Pasal</a:t>
              </a:r>
              <a:r>
                <a:rPr lang="en-US" b="1" dirty="0">
                  <a:latin typeface="Tahoma" panose="020B0604030504040204" pitchFamily="34" charset="0"/>
                  <a:ea typeface="Tahoma" panose="020B0604030504040204" pitchFamily="34" charset="0"/>
                  <a:cs typeface="Tahoma" panose="020B0604030504040204" pitchFamily="34" charset="0"/>
                </a:rPr>
                <a:t> 1</a:t>
              </a:r>
              <a:endParaRPr lang="en-ID"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33" name="Group 32">
            <a:extLst>
              <a:ext uri="{FF2B5EF4-FFF2-40B4-BE49-F238E27FC236}">
                <a16:creationId xmlns:a16="http://schemas.microsoft.com/office/drawing/2014/main" id="{E04DEE66-79AB-4CFD-ADA5-30192392929E}"/>
              </a:ext>
            </a:extLst>
          </p:cNvPr>
          <p:cNvGrpSpPr/>
          <p:nvPr/>
        </p:nvGrpSpPr>
        <p:grpSpPr>
          <a:xfrm>
            <a:off x="1799049" y="4151485"/>
            <a:ext cx="1250950" cy="391221"/>
            <a:chOff x="10300054" y="1936759"/>
            <a:chExt cx="1250950" cy="391221"/>
          </a:xfrm>
        </p:grpSpPr>
        <p:sp>
          <p:nvSpPr>
            <p:cNvPr id="34" name="Rectangle: Rounded Corners 33">
              <a:extLst>
                <a:ext uri="{FF2B5EF4-FFF2-40B4-BE49-F238E27FC236}">
                  <a16:creationId xmlns:a16="http://schemas.microsoft.com/office/drawing/2014/main" id="{01C64224-49FC-4634-A91B-F2E4224370D0}"/>
                </a:ext>
              </a:extLst>
            </p:cNvPr>
            <p:cNvSpPr/>
            <p:nvPr/>
          </p:nvSpPr>
          <p:spPr>
            <a:xfrm>
              <a:off x="10300054" y="1958648"/>
              <a:ext cx="1219200" cy="369332"/>
            </a:xfrm>
            <a:prstGeom prst="roundRect">
              <a:avLst/>
            </a:prstGeom>
            <a:solidFill>
              <a:srgbClr val="FFFF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35" name="TextBox 34">
              <a:extLst>
                <a:ext uri="{FF2B5EF4-FFF2-40B4-BE49-F238E27FC236}">
                  <a16:creationId xmlns:a16="http://schemas.microsoft.com/office/drawing/2014/main" id="{6B2DDB71-54EA-4D62-8D78-343B4B03E931}"/>
                </a:ext>
              </a:extLst>
            </p:cNvPr>
            <p:cNvSpPr txBox="1"/>
            <p:nvPr/>
          </p:nvSpPr>
          <p:spPr>
            <a:xfrm>
              <a:off x="10331804" y="1936759"/>
              <a:ext cx="1219200" cy="369332"/>
            </a:xfrm>
            <a:prstGeom prst="rect">
              <a:avLst/>
            </a:prstGeom>
            <a:noFill/>
          </p:spPr>
          <p:txBody>
            <a:bodyPr wrap="square" rtlCol="0">
              <a:spAutoFit/>
            </a:bodyPr>
            <a:lstStyle/>
            <a:p>
              <a:pPr algn="ctr"/>
              <a:r>
                <a:rPr lang="en-US" b="1" dirty="0" err="1">
                  <a:latin typeface="Tahoma" panose="020B0604030504040204" pitchFamily="34" charset="0"/>
                  <a:ea typeface="Tahoma" panose="020B0604030504040204" pitchFamily="34" charset="0"/>
                  <a:cs typeface="Tahoma" panose="020B0604030504040204" pitchFamily="34" charset="0"/>
                </a:rPr>
                <a:t>Pasal</a:t>
              </a:r>
              <a:r>
                <a:rPr lang="en-US" b="1" dirty="0">
                  <a:latin typeface="Tahoma" panose="020B0604030504040204" pitchFamily="34" charset="0"/>
                  <a:ea typeface="Tahoma" panose="020B0604030504040204" pitchFamily="34" charset="0"/>
                  <a:cs typeface="Tahoma" panose="020B0604030504040204" pitchFamily="34" charset="0"/>
                </a:rPr>
                <a:t> 2</a:t>
              </a:r>
              <a:endParaRPr lang="en-ID"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36" name="Group 35">
            <a:extLst>
              <a:ext uri="{FF2B5EF4-FFF2-40B4-BE49-F238E27FC236}">
                <a16:creationId xmlns:a16="http://schemas.microsoft.com/office/drawing/2014/main" id="{ADB1B066-F7C9-4285-B681-A364DE3EA9CE}"/>
              </a:ext>
            </a:extLst>
          </p:cNvPr>
          <p:cNvGrpSpPr/>
          <p:nvPr/>
        </p:nvGrpSpPr>
        <p:grpSpPr>
          <a:xfrm>
            <a:off x="1813568" y="6428989"/>
            <a:ext cx="1250950" cy="391221"/>
            <a:chOff x="10300054" y="1936759"/>
            <a:chExt cx="1250950" cy="391221"/>
          </a:xfrm>
        </p:grpSpPr>
        <p:sp>
          <p:nvSpPr>
            <p:cNvPr id="37" name="Rectangle: Rounded Corners 36">
              <a:extLst>
                <a:ext uri="{FF2B5EF4-FFF2-40B4-BE49-F238E27FC236}">
                  <a16:creationId xmlns:a16="http://schemas.microsoft.com/office/drawing/2014/main" id="{597EB93F-615F-4ECB-8564-0260A4654129}"/>
                </a:ext>
              </a:extLst>
            </p:cNvPr>
            <p:cNvSpPr/>
            <p:nvPr/>
          </p:nvSpPr>
          <p:spPr>
            <a:xfrm>
              <a:off x="10300054" y="1958648"/>
              <a:ext cx="1219200" cy="369332"/>
            </a:xfrm>
            <a:prstGeom prst="roundRect">
              <a:avLst/>
            </a:prstGeom>
            <a:solidFill>
              <a:srgbClr val="FFFF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38" name="TextBox 37">
              <a:extLst>
                <a:ext uri="{FF2B5EF4-FFF2-40B4-BE49-F238E27FC236}">
                  <a16:creationId xmlns:a16="http://schemas.microsoft.com/office/drawing/2014/main" id="{90733D36-3131-43BA-A605-E93AAE96F589}"/>
                </a:ext>
              </a:extLst>
            </p:cNvPr>
            <p:cNvSpPr txBox="1"/>
            <p:nvPr/>
          </p:nvSpPr>
          <p:spPr>
            <a:xfrm>
              <a:off x="10331804" y="1936759"/>
              <a:ext cx="1219200" cy="369332"/>
            </a:xfrm>
            <a:prstGeom prst="rect">
              <a:avLst/>
            </a:prstGeom>
            <a:noFill/>
          </p:spPr>
          <p:txBody>
            <a:bodyPr wrap="square" rtlCol="0">
              <a:spAutoFit/>
            </a:bodyPr>
            <a:lstStyle/>
            <a:p>
              <a:pPr algn="ctr"/>
              <a:r>
                <a:rPr lang="en-US" b="1" dirty="0" err="1">
                  <a:latin typeface="Tahoma" panose="020B0604030504040204" pitchFamily="34" charset="0"/>
                  <a:ea typeface="Tahoma" panose="020B0604030504040204" pitchFamily="34" charset="0"/>
                  <a:cs typeface="Tahoma" panose="020B0604030504040204" pitchFamily="34" charset="0"/>
                </a:rPr>
                <a:t>Pasal</a:t>
              </a:r>
              <a:r>
                <a:rPr lang="en-US" b="1" dirty="0">
                  <a:latin typeface="Tahoma" panose="020B0604030504040204" pitchFamily="34" charset="0"/>
                  <a:ea typeface="Tahoma" panose="020B0604030504040204" pitchFamily="34" charset="0"/>
                  <a:cs typeface="Tahoma" panose="020B0604030504040204" pitchFamily="34" charset="0"/>
                </a:rPr>
                <a:t> 3</a:t>
              </a:r>
              <a:endParaRPr lang="en-ID" b="1" dirty="0">
                <a:latin typeface="Tahoma" panose="020B0604030504040204" pitchFamily="34" charset="0"/>
                <a:ea typeface="Tahoma" panose="020B0604030504040204" pitchFamily="34" charset="0"/>
                <a:cs typeface="Tahoma" panose="020B0604030504040204" pitchFamily="34" charset="0"/>
              </a:endParaRPr>
            </a:p>
          </p:txBody>
        </p:sp>
      </p:grpSp>
      <p:sp>
        <p:nvSpPr>
          <p:cNvPr id="41" name="TextBox 40">
            <a:extLst>
              <a:ext uri="{FF2B5EF4-FFF2-40B4-BE49-F238E27FC236}">
                <a16:creationId xmlns:a16="http://schemas.microsoft.com/office/drawing/2014/main" id="{705CEDDB-8306-4A97-8B8F-7EE0580CC7A3}"/>
              </a:ext>
            </a:extLst>
          </p:cNvPr>
          <p:cNvSpPr txBox="1"/>
          <p:nvPr/>
        </p:nvSpPr>
        <p:spPr>
          <a:xfrm>
            <a:off x="12037427" y="2372645"/>
            <a:ext cx="5795096" cy="1815882"/>
          </a:xfrm>
          <a:prstGeom prst="rect">
            <a:avLst/>
          </a:prstGeom>
          <a:noFill/>
        </p:spPr>
        <p:txBody>
          <a:bodyPr wrap="square" rtlCol="0">
            <a:spAutoFit/>
          </a:bodyPr>
          <a:lstStyle/>
          <a:p>
            <a:pPr marL="514350" indent="-514350" algn="just" latinLnBrk="1">
              <a:buAutoNum type="arabicParenBoth"/>
            </a:pPr>
            <a:r>
              <a:rPr lang="en-ID" sz="1600" dirty="0" err="1">
                <a:latin typeface="Tahoma" panose="020B0604030504040204" pitchFamily="34" charset="0"/>
                <a:ea typeface="Tahoma" panose="020B0604030504040204" pitchFamily="34" charset="0"/>
                <a:cs typeface="Tahoma" panose="020B0604030504040204" pitchFamily="34" charset="0"/>
              </a:rPr>
              <a:t>Pejabat</a:t>
            </a:r>
            <a:r>
              <a:rPr lang="en-ID" sz="1600" dirty="0">
                <a:latin typeface="Tahoma" panose="020B0604030504040204" pitchFamily="34" charset="0"/>
                <a:ea typeface="Tahoma" panose="020B0604030504040204" pitchFamily="34" charset="0"/>
                <a:cs typeface="Tahoma" panose="020B0604030504040204" pitchFamily="34" charset="0"/>
              </a:rPr>
              <a:t> pd </a:t>
            </a:r>
            <a:r>
              <a:rPr lang="en-ID" sz="1600" dirty="0" err="1">
                <a:latin typeface="Tahoma" panose="020B0604030504040204" pitchFamily="34" charset="0"/>
                <a:ea typeface="Tahoma" panose="020B0604030504040204" pitchFamily="34" charset="0"/>
                <a:cs typeface="Tahoma" panose="020B0604030504040204" pitchFamily="34" charset="0"/>
              </a:rPr>
              <a:t>Disdukcapil</a:t>
            </a:r>
            <a:r>
              <a:rPr lang="en-ID" sz="1600" dirty="0">
                <a:latin typeface="Tahoma" panose="020B0604030504040204" pitchFamily="34" charset="0"/>
                <a:ea typeface="Tahoma" panose="020B0604030504040204" pitchFamily="34" charset="0"/>
                <a:cs typeface="Tahoma" panose="020B0604030504040204" pitchFamily="34" charset="0"/>
              </a:rPr>
              <a:t>/UPT </a:t>
            </a:r>
            <a:r>
              <a:rPr lang="en-ID" sz="1600" dirty="0" err="1">
                <a:latin typeface="Tahoma" panose="020B0604030504040204" pitchFamily="34" charset="0"/>
                <a:ea typeface="Tahoma" panose="020B0604030504040204" pitchFamily="34" charset="0"/>
                <a:cs typeface="Tahoma" panose="020B0604030504040204" pitchFamily="34" charset="0"/>
              </a:rPr>
              <a:t>Disdukcapil</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Kab</a:t>
            </a:r>
            <a:r>
              <a:rPr lang="en-ID" sz="1600" dirty="0">
                <a:latin typeface="Tahoma" panose="020B0604030504040204" pitchFamily="34" charset="0"/>
                <a:ea typeface="Tahoma" panose="020B0604030504040204" pitchFamily="34" charset="0"/>
                <a:cs typeface="Tahoma" panose="020B0604030504040204" pitchFamily="34" charset="0"/>
              </a:rPr>
              <a:t>/Kota, </a:t>
            </a:r>
            <a:r>
              <a:rPr lang="en-ID" sz="1600" dirty="0" err="1">
                <a:latin typeface="Tahoma" panose="020B0604030504040204" pitchFamily="34" charset="0"/>
                <a:ea typeface="Tahoma" panose="020B0604030504040204" pitchFamily="34" charset="0"/>
                <a:cs typeface="Tahoma" panose="020B0604030504040204" pitchFamily="34" charset="0"/>
              </a:rPr>
              <a:t>atau</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Perwakilan</a:t>
            </a:r>
            <a:r>
              <a:rPr lang="en-ID" sz="1600" dirty="0">
                <a:latin typeface="Tahoma" panose="020B0604030504040204" pitchFamily="34" charset="0"/>
                <a:ea typeface="Tahoma" panose="020B0604030504040204" pitchFamily="34" charset="0"/>
                <a:cs typeface="Tahoma" panose="020B0604030504040204" pitchFamily="34" charset="0"/>
              </a:rPr>
              <a:t> RI </a:t>
            </a:r>
            <a:r>
              <a:rPr lang="en-ID" sz="1600" dirty="0" err="1">
                <a:latin typeface="Tahoma" panose="020B0604030504040204" pitchFamily="34" charset="0"/>
                <a:ea typeface="Tahoma" panose="020B0604030504040204" pitchFamily="34" charset="0"/>
                <a:cs typeface="Tahoma" panose="020B0604030504040204" pitchFamily="34" charset="0"/>
              </a:rPr>
              <a:t>melakukan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pembinaan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kpd</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Penduduk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mengenai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prinsip</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persyaratan</a:t>
            </a:r>
            <a:r>
              <a:rPr lang="en-ID" sz="1600" dirty="0">
                <a:latin typeface="Tahoma" panose="020B0604030504040204" pitchFamily="34" charset="0"/>
                <a:ea typeface="Tahoma" panose="020B0604030504040204" pitchFamily="34" charset="0"/>
                <a:cs typeface="Tahoma" panose="020B0604030504040204" pitchFamily="34" charset="0"/>
              </a:rPr>
              <a:t>, dan tata </a:t>
            </a:r>
            <a:r>
              <a:rPr lang="en-ID" sz="1600" dirty="0" err="1">
                <a:latin typeface="Tahoma" panose="020B0604030504040204" pitchFamily="34" charset="0"/>
                <a:ea typeface="Tahoma" panose="020B0604030504040204" pitchFamily="34" charset="0"/>
                <a:cs typeface="Tahoma" panose="020B0604030504040204" pitchFamily="34" charset="0"/>
              </a:rPr>
              <a:t>cara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sbgmn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dimksd</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dlm</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Pasal</a:t>
            </a:r>
            <a:r>
              <a:rPr lang="en-ID" sz="1600" dirty="0">
                <a:latin typeface="Tahoma" panose="020B0604030504040204" pitchFamily="34" charset="0"/>
                <a:ea typeface="Tahoma" panose="020B0604030504040204" pitchFamily="34" charset="0"/>
                <a:cs typeface="Tahoma" panose="020B0604030504040204" pitchFamily="34" charset="0"/>
              </a:rPr>
              <a:t> 2, </a:t>
            </a:r>
            <a:r>
              <a:rPr lang="en-ID" sz="1600" dirty="0" err="1">
                <a:latin typeface="Tahoma" panose="020B0604030504040204" pitchFamily="34" charset="0"/>
                <a:ea typeface="Tahoma" panose="020B0604030504040204" pitchFamily="34" charset="0"/>
                <a:cs typeface="Tahoma" panose="020B0604030504040204" pitchFamily="34" charset="0"/>
              </a:rPr>
              <a:t>Pasal</a:t>
            </a:r>
            <a:r>
              <a:rPr lang="en-ID" sz="1600" dirty="0">
                <a:latin typeface="Tahoma" panose="020B0604030504040204" pitchFamily="34" charset="0"/>
                <a:ea typeface="Tahoma" panose="020B0604030504040204" pitchFamily="34" charset="0"/>
                <a:cs typeface="Tahoma" panose="020B0604030504040204" pitchFamily="34" charset="0"/>
              </a:rPr>
              <a:t> 4 </a:t>
            </a:r>
            <a:r>
              <a:rPr lang="en-ID" sz="1600" dirty="0" err="1">
                <a:latin typeface="Tahoma" panose="020B0604030504040204" pitchFamily="34" charset="0"/>
                <a:ea typeface="Tahoma" panose="020B0604030504040204" pitchFamily="34" charset="0"/>
                <a:cs typeface="Tahoma" panose="020B0604030504040204" pitchFamily="34" charset="0"/>
              </a:rPr>
              <a:t>ayat</a:t>
            </a:r>
            <a:r>
              <a:rPr lang="en-ID" sz="1600" dirty="0">
                <a:latin typeface="Tahoma" panose="020B0604030504040204" pitchFamily="34" charset="0"/>
                <a:ea typeface="Tahoma" panose="020B0604030504040204" pitchFamily="34" charset="0"/>
                <a:cs typeface="Tahoma" panose="020B0604030504040204" pitchFamily="34" charset="0"/>
              </a:rPr>
              <a:t> (2) dan </a:t>
            </a:r>
            <a:r>
              <a:rPr lang="en-ID" sz="1600" dirty="0" err="1">
                <a:latin typeface="Tahoma" panose="020B0604030504040204" pitchFamily="34" charset="0"/>
                <a:ea typeface="Tahoma" panose="020B0604030504040204" pitchFamily="34" charset="0"/>
                <a:cs typeface="Tahoma" panose="020B0604030504040204" pitchFamily="34" charset="0"/>
              </a:rPr>
              <a:t>Pasal</a:t>
            </a:r>
            <a:r>
              <a:rPr lang="en-ID" sz="1600" dirty="0">
                <a:latin typeface="Tahoma" panose="020B0604030504040204" pitchFamily="34" charset="0"/>
                <a:ea typeface="Tahoma" panose="020B0604030504040204" pitchFamily="34" charset="0"/>
                <a:cs typeface="Tahoma" panose="020B0604030504040204" pitchFamily="34" charset="0"/>
              </a:rPr>
              <a:t> 5.</a:t>
            </a:r>
          </a:p>
          <a:p>
            <a:pPr marL="514350" indent="-514350" algn="just" latinLnBrk="1">
              <a:buAutoNum type="arabicParenBoth"/>
            </a:pPr>
            <a:r>
              <a:rPr lang="en-ID" sz="1600" dirty="0" err="1">
                <a:latin typeface="Tahoma" panose="020B0604030504040204" pitchFamily="34" charset="0"/>
                <a:ea typeface="Tahoma" panose="020B0604030504040204" pitchFamily="34" charset="0"/>
                <a:cs typeface="Tahoma" panose="020B0604030504040204" pitchFamily="34" charset="0"/>
              </a:rPr>
              <a:t>Pembinaan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sbgmn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dimksd</a:t>
            </a:r>
            <a:r>
              <a:rPr lang="en-ID" sz="1600" dirty="0">
                <a:latin typeface="Tahoma" panose="020B0604030504040204" pitchFamily="34" charset="0"/>
                <a:ea typeface="Tahoma" panose="020B0604030504040204" pitchFamily="34" charset="0"/>
                <a:cs typeface="Tahoma" panose="020B0604030504040204" pitchFamily="34" charset="0"/>
              </a:rPr>
              <a:t> pd </a:t>
            </a:r>
            <a:r>
              <a:rPr lang="en-ID" sz="1600" dirty="0" err="1">
                <a:latin typeface="Tahoma" panose="020B0604030504040204" pitchFamily="34" charset="0"/>
                <a:ea typeface="Tahoma" panose="020B0604030504040204" pitchFamily="34" charset="0"/>
                <a:cs typeface="Tahoma" panose="020B0604030504040204" pitchFamily="34" charset="0"/>
              </a:rPr>
              <a:t>ayat</a:t>
            </a:r>
            <a:r>
              <a:rPr lang="en-ID" sz="1600" dirty="0">
                <a:latin typeface="Tahoma" panose="020B0604030504040204" pitchFamily="34" charset="0"/>
                <a:ea typeface="Tahoma" panose="020B0604030504040204" pitchFamily="34" charset="0"/>
                <a:cs typeface="Tahoma" panose="020B0604030504040204" pitchFamily="34" charset="0"/>
              </a:rPr>
              <a:t> (1) </a:t>
            </a:r>
            <a:r>
              <a:rPr lang="en-ID" sz="1600" dirty="0" err="1">
                <a:latin typeface="Tahoma" panose="020B0604030504040204" pitchFamily="34" charset="0"/>
                <a:ea typeface="Tahoma" panose="020B0604030504040204" pitchFamily="34" charset="0"/>
                <a:cs typeface="Tahoma" panose="020B0604030504040204" pitchFamily="34" charset="0"/>
              </a:rPr>
              <a:t>dilakukan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untuk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memberikan</a:t>
            </a:r>
            <a:r>
              <a:rPr lang="en-ID" sz="1600" dirty="0">
                <a:latin typeface="Tahoma" panose="020B0604030504040204" pitchFamily="34" charset="0"/>
                <a:ea typeface="Tahoma" panose="020B0604030504040204" pitchFamily="34" charset="0"/>
                <a:cs typeface="Tahoma" panose="020B0604030504040204" pitchFamily="34" charset="0"/>
              </a:rPr>
              <a:t> saran, </a:t>
            </a:r>
            <a:r>
              <a:rPr lang="en-ID" sz="1600" dirty="0" err="1">
                <a:latin typeface="Tahoma" panose="020B0604030504040204" pitchFamily="34" charset="0"/>
                <a:ea typeface="Tahoma" panose="020B0604030504040204" pitchFamily="34" charset="0"/>
                <a:cs typeface="Tahoma" panose="020B0604030504040204" pitchFamily="34" charset="0"/>
              </a:rPr>
              <a:t>edukasi</a:t>
            </a:r>
            <a:r>
              <a:rPr lang="en-ID" sz="1600" dirty="0">
                <a:latin typeface="Tahoma" panose="020B0604030504040204" pitchFamily="34" charset="0"/>
                <a:ea typeface="Tahoma" panose="020B0604030504040204" pitchFamily="34" charset="0"/>
                <a:cs typeface="Tahoma" panose="020B0604030504040204" pitchFamily="34" charset="0"/>
              </a:rPr>
              <a:t> dan </a:t>
            </a:r>
            <a:r>
              <a:rPr lang="en-ID" sz="1600" dirty="0" err="1">
                <a:latin typeface="Tahoma" panose="020B0604030504040204" pitchFamily="34" charset="0"/>
                <a:ea typeface="Tahoma" panose="020B0604030504040204" pitchFamily="34" charset="0"/>
                <a:cs typeface="Tahoma" panose="020B0604030504040204" pitchFamily="34" charset="0"/>
              </a:rPr>
              <a:t>informasi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guna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pelindungan</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kepada</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anak</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sedini</a:t>
            </a:r>
            <a:r>
              <a:rPr lang="en-ID" sz="1600" dirty="0">
                <a:latin typeface="Tahoma" panose="020B0604030504040204" pitchFamily="34" charset="0"/>
                <a:ea typeface="Tahoma" panose="020B0604030504040204" pitchFamily="34" charset="0"/>
                <a:cs typeface="Tahoma" panose="020B0604030504040204" pitchFamily="34" charset="0"/>
              </a:rPr>
              <a:t> </a:t>
            </a:r>
            <a:r>
              <a:rPr lang="en-ID" sz="1600" dirty="0" err="1">
                <a:latin typeface="Tahoma" panose="020B0604030504040204" pitchFamily="34" charset="0"/>
                <a:ea typeface="Tahoma" panose="020B0604030504040204" pitchFamily="34" charset="0"/>
                <a:cs typeface="Tahoma" panose="020B0604030504040204" pitchFamily="34" charset="0"/>
              </a:rPr>
              <a:t>mungkin</a:t>
            </a:r>
            <a:r>
              <a:rPr lang="en-US" sz="1600" dirty="0">
                <a:solidFill>
                  <a:srgbClr val="121212"/>
                </a:solidFill>
                <a:latin typeface="Tahoma" panose="020B0604030504040204" pitchFamily="34" charset="0"/>
                <a:ea typeface="Tahoma" panose="020B0604030504040204" pitchFamily="34" charset="0"/>
                <a:cs typeface="Tahoma" panose="020B0604030504040204" pitchFamily="34" charset="0"/>
              </a:rPr>
              <a:t>.</a:t>
            </a:r>
            <a:endParaRPr kumimoji="0" lang="en-US" sz="1600" b="0" i="0" u="none" strike="noStrike" kern="0" cap="none" spc="0" normalizeH="0" baseline="0" noProof="0" dirty="0">
              <a:ln>
                <a:noFill/>
              </a:ln>
              <a:solidFill>
                <a:srgbClr val="121212"/>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2" name="TextBox 13">
            <a:extLst>
              <a:ext uri="{FF2B5EF4-FFF2-40B4-BE49-F238E27FC236}">
                <a16:creationId xmlns:a16="http://schemas.microsoft.com/office/drawing/2014/main" id="{A868A519-1F97-4853-A238-5D962FECF033}"/>
              </a:ext>
            </a:extLst>
          </p:cNvPr>
          <p:cNvSpPr txBox="1"/>
          <p:nvPr/>
        </p:nvSpPr>
        <p:spPr>
          <a:xfrm>
            <a:off x="12140178" y="4684886"/>
            <a:ext cx="6009277" cy="2539157"/>
          </a:xfrm>
          <a:prstGeom prst="rect">
            <a:avLst/>
          </a:prstGeom>
        </p:spPr>
        <p:txBody>
          <a:bodyPr wrap="square" lIns="0" tIns="0" rIns="0" bIns="0" rtlCol="0" anchor="t">
            <a:spAutoFit/>
          </a:bodyPr>
          <a:lstStyle/>
          <a:p>
            <a:pPr marL="514350" indent="-514350" algn="just">
              <a:buAutoNum type="arabicParenBoth"/>
            </a:pPr>
            <a:r>
              <a:rPr lang="en-ID" sz="1500" dirty="0" err="1">
                <a:latin typeface="Tahoma" panose="020B0604030504040204" pitchFamily="34" charset="0"/>
                <a:ea typeface="Tahoma" panose="020B0604030504040204" pitchFamily="34" charset="0"/>
                <a:cs typeface="Tahoma" panose="020B0604030504040204" pitchFamily="34" charset="0"/>
              </a:rPr>
              <a:t>Penduduk</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yg</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memberikan</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nama</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yg</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melanggar</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ketentuan</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b="1" dirty="0" err="1">
                <a:latin typeface="Tahoma" panose="020B0604030504040204" pitchFamily="34" charset="0"/>
                <a:ea typeface="Tahoma" panose="020B0604030504040204" pitchFamily="34" charset="0"/>
                <a:cs typeface="Tahoma" panose="020B0604030504040204" pitchFamily="34" charset="0"/>
              </a:rPr>
              <a:t>Pasal</a:t>
            </a:r>
            <a:r>
              <a:rPr lang="en-ID" sz="1500" b="1" dirty="0">
                <a:latin typeface="Tahoma" panose="020B0604030504040204" pitchFamily="34" charset="0"/>
                <a:ea typeface="Tahoma" panose="020B0604030504040204" pitchFamily="34" charset="0"/>
                <a:cs typeface="Tahoma" panose="020B0604030504040204" pitchFamily="34" charset="0"/>
              </a:rPr>
              <a:t> 4 </a:t>
            </a:r>
            <a:r>
              <a:rPr lang="en-ID" sz="1500" b="1" dirty="0" err="1">
                <a:latin typeface="Tahoma" panose="020B0604030504040204" pitchFamily="34" charset="0"/>
                <a:ea typeface="Tahoma" panose="020B0604030504040204" pitchFamily="34" charset="0"/>
                <a:cs typeface="Tahoma" panose="020B0604030504040204" pitchFamily="34" charset="0"/>
              </a:rPr>
              <a:t>ayat</a:t>
            </a:r>
            <a:r>
              <a:rPr lang="en-ID" sz="1500" b="1" dirty="0">
                <a:latin typeface="Tahoma" panose="020B0604030504040204" pitchFamily="34" charset="0"/>
                <a:ea typeface="Tahoma" panose="020B0604030504040204" pitchFamily="34" charset="0"/>
                <a:cs typeface="Tahoma" panose="020B0604030504040204" pitchFamily="34" charset="0"/>
              </a:rPr>
              <a:t> (2) </a:t>
            </a:r>
            <a:r>
              <a:rPr lang="en-ID" sz="1500" b="1" dirty="0" err="1">
                <a:latin typeface="Tahoma" panose="020B0604030504040204" pitchFamily="34" charset="0"/>
                <a:ea typeface="Tahoma" panose="020B0604030504040204" pitchFamily="34" charset="0"/>
                <a:cs typeface="Tahoma" panose="020B0604030504040204" pitchFamily="34" charset="0"/>
              </a:rPr>
              <a:t>huruf</a:t>
            </a:r>
            <a:r>
              <a:rPr lang="en-ID" sz="1500" b="1" dirty="0">
                <a:latin typeface="Tahoma" panose="020B0604030504040204" pitchFamily="34" charset="0"/>
                <a:ea typeface="Tahoma" panose="020B0604030504040204" pitchFamily="34" charset="0"/>
                <a:cs typeface="Tahoma" panose="020B0604030504040204" pitchFamily="34" charset="0"/>
              </a:rPr>
              <a:t> b   dan </a:t>
            </a:r>
            <a:r>
              <a:rPr lang="en-ID" sz="1500" b="1" dirty="0" err="1">
                <a:latin typeface="Tahoma" panose="020B0604030504040204" pitchFamily="34" charset="0"/>
                <a:ea typeface="Tahoma" panose="020B0604030504040204" pitchFamily="34" charset="0"/>
                <a:cs typeface="Tahoma" panose="020B0604030504040204" pitchFamily="34" charset="0"/>
              </a:rPr>
              <a:t>Pasal</a:t>
            </a:r>
            <a:r>
              <a:rPr lang="en-ID" sz="1500" b="1" dirty="0">
                <a:latin typeface="Tahoma" panose="020B0604030504040204" pitchFamily="34" charset="0"/>
                <a:ea typeface="Tahoma" panose="020B0604030504040204" pitchFamily="34" charset="0"/>
                <a:cs typeface="Tahoma" panose="020B0604030504040204" pitchFamily="34" charset="0"/>
              </a:rPr>
              <a:t> 5 </a:t>
            </a:r>
            <a:r>
              <a:rPr lang="en-ID" sz="1500" b="1" dirty="0" err="1">
                <a:latin typeface="Tahoma" panose="020B0604030504040204" pitchFamily="34" charset="0"/>
                <a:ea typeface="Tahoma" panose="020B0604030504040204" pitchFamily="34" charset="0"/>
                <a:cs typeface="Tahoma" panose="020B0604030504040204" pitchFamily="34" charset="0"/>
              </a:rPr>
              <a:t>ayat</a:t>
            </a:r>
            <a:r>
              <a:rPr lang="en-ID" sz="1500" b="1" dirty="0">
                <a:latin typeface="Tahoma" panose="020B0604030504040204" pitchFamily="34" charset="0"/>
                <a:ea typeface="Tahoma" panose="020B0604030504040204" pitchFamily="34" charset="0"/>
                <a:cs typeface="Tahoma" panose="020B0604030504040204" pitchFamily="34" charset="0"/>
              </a:rPr>
              <a:t> (3)</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pejabat</a:t>
            </a:r>
            <a:r>
              <a:rPr lang="en-ID" sz="1500" dirty="0">
                <a:latin typeface="Tahoma" panose="020B0604030504040204" pitchFamily="34" charset="0"/>
                <a:ea typeface="Tahoma" panose="020B0604030504040204" pitchFamily="34" charset="0"/>
                <a:cs typeface="Tahoma" panose="020B0604030504040204" pitchFamily="34" charset="0"/>
              </a:rPr>
              <a:t> pd </a:t>
            </a:r>
            <a:r>
              <a:rPr lang="en-ID" sz="1500" dirty="0" err="1">
                <a:latin typeface="Tahoma" panose="020B0604030504040204" pitchFamily="34" charset="0"/>
                <a:ea typeface="Tahoma" panose="020B0604030504040204" pitchFamily="34" charset="0"/>
                <a:cs typeface="Tahoma" panose="020B0604030504040204" pitchFamily="34" charset="0"/>
              </a:rPr>
              <a:t>Disdukcapil</a:t>
            </a:r>
            <a:r>
              <a:rPr lang="en-ID" sz="1500" dirty="0">
                <a:latin typeface="Tahoma" panose="020B0604030504040204" pitchFamily="34" charset="0"/>
                <a:ea typeface="Tahoma" panose="020B0604030504040204" pitchFamily="34" charset="0"/>
                <a:cs typeface="Tahoma" panose="020B0604030504040204" pitchFamily="34" charset="0"/>
              </a:rPr>
              <a:t>, UPT </a:t>
            </a:r>
            <a:r>
              <a:rPr lang="en-ID" sz="1500" dirty="0" err="1">
                <a:latin typeface="Tahoma" panose="020B0604030504040204" pitchFamily="34" charset="0"/>
                <a:ea typeface="Tahoma" panose="020B0604030504040204" pitchFamily="34" charset="0"/>
                <a:cs typeface="Tahoma" panose="020B0604030504040204" pitchFamily="34" charset="0"/>
              </a:rPr>
              <a:t>Disdukcapil</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Kab</a:t>
            </a:r>
            <a:r>
              <a:rPr lang="en-ID" sz="1500" dirty="0">
                <a:latin typeface="Tahoma" panose="020B0604030504040204" pitchFamily="34" charset="0"/>
                <a:ea typeface="Tahoma" panose="020B0604030504040204" pitchFamily="34" charset="0"/>
                <a:cs typeface="Tahoma" panose="020B0604030504040204" pitchFamily="34" charset="0"/>
              </a:rPr>
              <a:t>/Kota,  </a:t>
            </a:r>
            <a:r>
              <a:rPr lang="en-ID" sz="1500" dirty="0" err="1">
                <a:latin typeface="Tahoma" panose="020B0604030504040204" pitchFamily="34" charset="0"/>
                <a:ea typeface="Tahoma" panose="020B0604030504040204" pitchFamily="34" charset="0"/>
                <a:cs typeface="Tahoma" panose="020B0604030504040204" pitchFamily="34" charset="0"/>
              </a:rPr>
              <a:t>atau</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Perwakilan</a:t>
            </a:r>
            <a:r>
              <a:rPr lang="en-ID" sz="1500" dirty="0">
                <a:latin typeface="Tahoma" panose="020B0604030504040204" pitchFamily="34" charset="0"/>
                <a:ea typeface="Tahoma" panose="020B0604030504040204" pitchFamily="34" charset="0"/>
                <a:cs typeface="Tahoma" panose="020B0604030504040204" pitchFamily="34" charset="0"/>
              </a:rPr>
              <a:t> RI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tidak</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mencatatkan</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dan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menerbitkan</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Dokumen</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Kependudukan</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514350" indent="-514350" algn="just">
              <a:buAutoNum type="arabicParenBoth"/>
            </a:pPr>
            <a:r>
              <a:rPr lang="en-ID" sz="1500" dirty="0" err="1">
                <a:latin typeface="Tahoma" panose="020B0604030504040204" pitchFamily="34" charset="0"/>
                <a:ea typeface="Tahoma" panose="020B0604030504040204" pitchFamily="34" charset="0"/>
                <a:cs typeface="Tahoma" panose="020B0604030504040204" pitchFamily="34" charset="0"/>
              </a:rPr>
              <a:t>Pejabat</a:t>
            </a:r>
            <a:r>
              <a:rPr lang="en-ID" sz="1500" dirty="0">
                <a:latin typeface="Tahoma" panose="020B0604030504040204" pitchFamily="34" charset="0"/>
                <a:ea typeface="Tahoma" panose="020B0604030504040204" pitchFamily="34" charset="0"/>
                <a:cs typeface="Tahoma" panose="020B0604030504040204" pitchFamily="34" charset="0"/>
              </a:rPr>
              <a:t> pd </a:t>
            </a:r>
            <a:r>
              <a:rPr lang="en-ID" sz="1500" dirty="0" err="1">
                <a:latin typeface="Tahoma" panose="020B0604030504040204" pitchFamily="34" charset="0"/>
                <a:ea typeface="Tahoma" panose="020B0604030504040204" pitchFamily="34" charset="0"/>
                <a:cs typeface="Tahoma" panose="020B0604030504040204" pitchFamily="34" charset="0"/>
              </a:rPr>
              <a:t>Disdukcapil</a:t>
            </a:r>
            <a:r>
              <a:rPr lang="en-ID" sz="1500" dirty="0">
                <a:latin typeface="Tahoma" panose="020B0604030504040204" pitchFamily="34" charset="0"/>
                <a:ea typeface="Tahoma" panose="020B0604030504040204" pitchFamily="34" charset="0"/>
                <a:cs typeface="Tahoma" panose="020B0604030504040204" pitchFamily="34" charset="0"/>
              </a:rPr>
              <a:t>, UPT </a:t>
            </a:r>
            <a:r>
              <a:rPr lang="en-ID" sz="1500" dirty="0" err="1">
                <a:latin typeface="Tahoma" panose="020B0604030504040204" pitchFamily="34" charset="0"/>
                <a:ea typeface="Tahoma" panose="020B0604030504040204" pitchFamily="34" charset="0"/>
                <a:cs typeface="Tahoma" panose="020B0604030504040204" pitchFamily="34" charset="0"/>
              </a:rPr>
              <a:t>Disdukcapil</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Kab</a:t>
            </a:r>
            <a:r>
              <a:rPr lang="en-ID" sz="1500" dirty="0">
                <a:latin typeface="Tahoma" panose="020B0604030504040204" pitchFamily="34" charset="0"/>
                <a:ea typeface="Tahoma" panose="020B0604030504040204" pitchFamily="34" charset="0"/>
                <a:cs typeface="Tahoma" panose="020B0604030504040204" pitchFamily="34" charset="0"/>
              </a:rPr>
              <a:t>/ Kota, </a:t>
            </a:r>
            <a:r>
              <a:rPr lang="en-ID" sz="1500" dirty="0" err="1">
                <a:latin typeface="Tahoma" panose="020B0604030504040204" pitchFamily="34" charset="0"/>
                <a:ea typeface="Tahoma" panose="020B0604030504040204" pitchFamily="34" charset="0"/>
                <a:cs typeface="Tahoma" panose="020B0604030504040204" pitchFamily="34" charset="0"/>
              </a:rPr>
              <a:t>atau</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Perwakilan</a:t>
            </a:r>
            <a:r>
              <a:rPr lang="en-ID" sz="1500" dirty="0">
                <a:latin typeface="Tahoma" panose="020B0604030504040204" pitchFamily="34" charset="0"/>
                <a:ea typeface="Tahoma" panose="020B0604030504040204" pitchFamily="34" charset="0"/>
                <a:cs typeface="Tahoma" panose="020B0604030504040204" pitchFamily="34" charset="0"/>
              </a:rPr>
              <a:t>  RI </a:t>
            </a:r>
            <a:r>
              <a:rPr lang="en-ID" sz="1500" dirty="0" err="1">
                <a:latin typeface="Tahoma" panose="020B0604030504040204" pitchFamily="34" charset="0"/>
                <a:ea typeface="Tahoma" panose="020B0604030504040204" pitchFamily="34" charset="0"/>
                <a:cs typeface="Tahoma" panose="020B0604030504040204" pitchFamily="34" charset="0"/>
              </a:rPr>
              <a:t>yg</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melakukan</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Pencatatan</a:t>
            </a:r>
            <a:r>
              <a:rPr lang="en-ID" sz="1500" dirty="0">
                <a:latin typeface="Tahoma" panose="020B0604030504040204" pitchFamily="34" charset="0"/>
                <a:ea typeface="Tahoma" panose="020B0604030504040204" pitchFamily="34" charset="0"/>
                <a:cs typeface="Tahoma" panose="020B0604030504040204" pitchFamily="34" charset="0"/>
              </a:rPr>
              <a:t> Nama pd </a:t>
            </a:r>
            <a:r>
              <a:rPr lang="en-ID" sz="1500" dirty="0" err="1">
                <a:latin typeface="Tahoma" panose="020B0604030504040204" pitchFamily="34" charset="0"/>
                <a:ea typeface="Tahoma" panose="020B0604030504040204" pitchFamily="34" charset="0"/>
                <a:cs typeface="Tahoma" panose="020B0604030504040204" pitchFamily="34" charset="0"/>
              </a:rPr>
              <a:t>Dokumen</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Kependudukan</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yg</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melanggar</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dirty="0" err="1">
                <a:latin typeface="Tahoma" panose="020B0604030504040204" pitchFamily="34" charset="0"/>
                <a:ea typeface="Tahoma" panose="020B0604030504040204" pitchFamily="34" charset="0"/>
                <a:cs typeface="Tahoma" panose="020B0604030504040204" pitchFamily="34" charset="0"/>
              </a:rPr>
              <a:t>ketentuan</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b="1" dirty="0" err="1">
                <a:latin typeface="Tahoma" panose="020B0604030504040204" pitchFamily="34" charset="0"/>
                <a:ea typeface="Tahoma" panose="020B0604030504040204" pitchFamily="34" charset="0"/>
                <a:cs typeface="Tahoma" panose="020B0604030504040204" pitchFamily="34" charset="0"/>
              </a:rPr>
              <a:t>Pasal</a:t>
            </a:r>
            <a:r>
              <a:rPr lang="en-ID" sz="1500" b="1" dirty="0">
                <a:latin typeface="Tahoma" panose="020B0604030504040204" pitchFamily="34" charset="0"/>
                <a:ea typeface="Tahoma" panose="020B0604030504040204" pitchFamily="34" charset="0"/>
                <a:cs typeface="Tahoma" panose="020B0604030504040204" pitchFamily="34" charset="0"/>
              </a:rPr>
              <a:t> 4 </a:t>
            </a:r>
            <a:r>
              <a:rPr lang="en-ID" sz="1500" b="1" dirty="0" err="1">
                <a:latin typeface="Tahoma" panose="020B0604030504040204" pitchFamily="34" charset="0"/>
                <a:ea typeface="Tahoma" panose="020B0604030504040204" pitchFamily="34" charset="0"/>
                <a:cs typeface="Tahoma" panose="020B0604030504040204" pitchFamily="34" charset="0"/>
              </a:rPr>
              <a:t>ayat</a:t>
            </a:r>
            <a:r>
              <a:rPr lang="en-ID" sz="1500" b="1" dirty="0">
                <a:latin typeface="Tahoma" panose="020B0604030504040204" pitchFamily="34" charset="0"/>
                <a:ea typeface="Tahoma" panose="020B0604030504040204" pitchFamily="34" charset="0"/>
                <a:cs typeface="Tahoma" panose="020B0604030504040204" pitchFamily="34" charset="0"/>
              </a:rPr>
              <a:t> (2) </a:t>
            </a:r>
            <a:r>
              <a:rPr lang="en-ID" sz="1500" b="1" dirty="0" err="1">
                <a:latin typeface="Tahoma" panose="020B0604030504040204" pitchFamily="34" charset="0"/>
                <a:ea typeface="Tahoma" panose="020B0604030504040204" pitchFamily="34" charset="0"/>
                <a:cs typeface="Tahoma" panose="020B0604030504040204" pitchFamily="34" charset="0"/>
              </a:rPr>
              <a:t>huruf</a:t>
            </a:r>
            <a:r>
              <a:rPr lang="en-ID" sz="1500" b="1" dirty="0">
                <a:latin typeface="Tahoma" panose="020B0604030504040204" pitchFamily="34" charset="0"/>
                <a:ea typeface="Tahoma" panose="020B0604030504040204" pitchFamily="34" charset="0"/>
                <a:cs typeface="Tahoma" panose="020B0604030504040204" pitchFamily="34" charset="0"/>
              </a:rPr>
              <a:t> b dan </a:t>
            </a:r>
            <a:r>
              <a:rPr lang="en-ID" sz="1500" b="1" dirty="0" err="1">
                <a:latin typeface="Tahoma" panose="020B0604030504040204" pitchFamily="34" charset="0"/>
                <a:ea typeface="Tahoma" panose="020B0604030504040204" pitchFamily="34" charset="0"/>
                <a:cs typeface="Tahoma" panose="020B0604030504040204" pitchFamily="34" charset="0"/>
              </a:rPr>
              <a:t>Pasal</a:t>
            </a:r>
            <a:r>
              <a:rPr lang="en-ID" sz="1500" b="1" dirty="0">
                <a:latin typeface="Tahoma" panose="020B0604030504040204" pitchFamily="34" charset="0"/>
                <a:ea typeface="Tahoma" panose="020B0604030504040204" pitchFamily="34" charset="0"/>
                <a:cs typeface="Tahoma" panose="020B0604030504040204" pitchFamily="34" charset="0"/>
              </a:rPr>
              <a:t> 5 </a:t>
            </a:r>
            <a:r>
              <a:rPr lang="en-ID" sz="1500" b="1" dirty="0" err="1">
                <a:latin typeface="Tahoma" panose="020B0604030504040204" pitchFamily="34" charset="0"/>
                <a:ea typeface="Tahoma" panose="020B0604030504040204" pitchFamily="34" charset="0"/>
                <a:cs typeface="Tahoma" panose="020B0604030504040204" pitchFamily="34" charset="0"/>
              </a:rPr>
              <a:t>ayat</a:t>
            </a:r>
            <a:r>
              <a:rPr lang="en-ID" sz="1500" b="1" dirty="0">
                <a:latin typeface="Tahoma" panose="020B0604030504040204" pitchFamily="34" charset="0"/>
                <a:ea typeface="Tahoma" panose="020B0604030504040204" pitchFamily="34" charset="0"/>
                <a:cs typeface="Tahoma" panose="020B0604030504040204" pitchFamily="34" charset="0"/>
              </a:rPr>
              <a:t> (3),</a:t>
            </a:r>
            <a:r>
              <a:rPr lang="en-ID" sz="1500" dirty="0">
                <a:latin typeface="Tahoma" panose="020B0604030504040204" pitchFamily="34" charset="0"/>
                <a:ea typeface="Tahoma" panose="020B0604030504040204" pitchFamily="34" charset="0"/>
                <a:cs typeface="Tahoma" panose="020B0604030504040204" pitchFamily="34" charset="0"/>
              </a:rPr>
              <a:t>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diberikan</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sanksi</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administratif</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berupa</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teguran</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secara</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tertulis</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dari</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Menteri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melalui</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Dirjen</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ID" sz="1500" b="1" dirty="0" err="1">
                <a:solidFill>
                  <a:srgbClr val="FF0000"/>
                </a:solidFill>
                <a:latin typeface="Tahoma" panose="020B0604030504040204" pitchFamily="34" charset="0"/>
                <a:ea typeface="Tahoma" panose="020B0604030504040204" pitchFamily="34" charset="0"/>
                <a:cs typeface="Tahoma" panose="020B0604030504040204" pitchFamily="34" charset="0"/>
              </a:rPr>
              <a:t>Dukcapil</a:t>
            </a:r>
            <a:r>
              <a:rPr lang="en-ID" sz="15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5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45" name="Group 44">
            <a:extLst>
              <a:ext uri="{FF2B5EF4-FFF2-40B4-BE49-F238E27FC236}">
                <a16:creationId xmlns:a16="http://schemas.microsoft.com/office/drawing/2014/main" id="{297F93CC-CEEE-487E-A9AF-F1EB69C000B2}"/>
              </a:ext>
            </a:extLst>
          </p:cNvPr>
          <p:cNvGrpSpPr/>
          <p:nvPr/>
        </p:nvGrpSpPr>
        <p:grpSpPr>
          <a:xfrm>
            <a:off x="14676259" y="1925813"/>
            <a:ext cx="1250950" cy="391221"/>
            <a:chOff x="10300054" y="1936759"/>
            <a:chExt cx="1250950" cy="391221"/>
          </a:xfrm>
        </p:grpSpPr>
        <p:sp>
          <p:nvSpPr>
            <p:cNvPr id="46" name="Rectangle: Rounded Corners 45">
              <a:extLst>
                <a:ext uri="{FF2B5EF4-FFF2-40B4-BE49-F238E27FC236}">
                  <a16:creationId xmlns:a16="http://schemas.microsoft.com/office/drawing/2014/main" id="{124512B6-6628-48C0-859B-4AC495446BEA}"/>
                </a:ext>
              </a:extLst>
            </p:cNvPr>
            <p:cNvSpPr/>
            <p:nvPr/>
          </p:nvSpPr>
          <p:spPr>
            <a:xfrm>
              <a:off x="10300054" y="1958648"/>
              <a:ext cx="1219200" cy="369332"/>
            </a:xfrm>
            <a:prstGeom prst="roundRect">
              <a:avLst/>
            </a:prstGeom>
            <a:solidFill>
              <a:srgbClr val="FFFF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47" name="TextBox 46">
              <a:extLst>
                <a:ext uri="{FF2B5EF4-FFF2-40B4-BE49-F238E27FC236}">
                  <a16:creationId xmlns:a16="http://schemas.microsoft.com/office/drawing/2014/main" id="{E7E8CEB7-08AC-4B9A-8FCC-556F78F99399}"/>
                </a:ext>
              </a:extLst>
            </p:cNvPr>
            <p:cNvSpPr txBox="1"/>
            <p:nvPr/>
          </p:nvSpPr>
          <p:spPr>
            <a:xfrm>
              <a:off x="10331804" y="1936759"/>
              <a:ext cx="1219200" cy="369332"/>
            </a:xfrm>
            <a:prstGeom prst="rect">
              <a:avLst/>
            </a:prstGeom>
            <a:noFill/>
          </p:spPr>
          <p:txBody>
            <a:bodyPr wrap="square" rtlCol="0">
              <a:spAutoFit/>
            </a:bodyPr>
            <a:lstStyle/>
            <a:p>
              <a:pPr algn="ctr"/>
              <a:r>
                <a:rPr lang="en-US" b="1" dirty="0" err="1">
                  <a:latin typeface="Tahoma" panose="020B0604030504040204" pitchFamily="34" charset="0"/>
                  <a:ea typeface="Tahoma" panose="020B0604030504040204" pitchFamily="34" charset="0"/>
                  <a:cs typeface="Tahoma" panose="020B0604030504040204" pitchFamily="34" charset="0"/>
                </a:rPr>
                <a:t>Pasal</a:t>
              </a:r>
              <a:r>
                <a:rPr lang="en-US" b="1" dirty="0">
                  <a:latin typeface="Tahoma" panose="020B0604030504040204" pitchFamily="34" charset="0"/>
                  <a:ea typeface="Tahoma" panose="020B0604030504040204" pitchFamily="34" charset="0"/>
                  <a:cs typeface="Tahoma" panose="020B0604030504040204" pitchFamily="34" charset="0"/>
                </a:rPr>
                <a:t> 6</a:t>
              </a:r>
              <a:endParaRPr lang="en-ID"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48" name="Group 47">
            <a:extLst>
              <a:ext uri="{FF2B5EF4-FFF2-40B4-BE49-F238E27FC236}">
                <a16:creationId xmlns:a16="http://schemas.microsoft.com/office/drawing/2014/main" id="{A6B202F7-30F6-4D4C-A03A-DC3BCC5BCD0B}"/>
              </a:ext>
            </a:extLst>
          </p:cNvPr>
          <p:cNvGrpSpPr/>
          <p:nvPr/>
        </p:nvGrpSpPr>
        <p:grpSpPr>
          <a:xfrm>
            <a:off x="14677830" y="4229517"/>
            <a:ext cx="1250950" cy="391221"/>
            <a:chOff x="10300054" y="1936759"/>
            <a:chExt cx="1250950" cy="391221"/>
          </a:xfrm>
        </p:grpSpPr>
        <p:sp>
          <p:nvSpPr>
            <p:cNvPr id="49" name="Rectangle: Rounded Corners 48">
              <a:extLst>
                <a:ext uri="{FF2B5EF4-FFF2-40B4-BE49-F238E27FC236}">
                  <a16:creationId xmlns:a16="http://schemas.microsoft.com/office/drawing/2014/main" id="{5533817B-C4AD-46B3-8507-B491DF7A0A19}"/>
                </a:ext>
              </a:extLst>
            </p:cNvPr>
            <p:cNvSpPr/>
            <p:nvPr/>
          </p:nvSpPr>
          <p:spPr>
            <a:xfrm>
              <a:off x="10300054" y="1958648"/>
              <a:ext cx="1219200" cy="369332"/>
            </a:xfrm>
            <a:prstGeom prst="roundRect">
              <a:avLst/>
            </a:prstGeom>
            <a:solidFill>
              <a:srgbClr val="FFFF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50" name="TextBox 49">
              <a:extLst>
                <a:ext uri="{FF2B5EF4-FFF2-40B4-BE49-F238E27FC236}">
                  <a16:creationId xmlns:a16="http://schemas.microsoft.com/office/drawing/2014/main" id="{72E63578-8F9C-4DAB-92A3-23B19A81E1FC}"/>
                </a:ext>
              </a:extLst>
            </p:cNvPr>
            <p:cNvSpPr txBox="1"/>
            <p:nvPr/>
          </p:nvSpPr>
          <p:spPr>
            <a:xfrm>
              <a:off x="10331804" y="1936759"/>
              <a:ext cx="1219200" cy="369332"/>
            </a:xfrm>
            <a:prstGeom prst="rect">
              <a:avLst/>
            </a:prstGeom>
            <a:noFill/>
          </p:spPr>
          <p:txBody>
            <a:bodyPr wrap="square" rtlCol="0">
              <a:spAutoFit/>
            </a:bodyPr>
            <a:lstStyle/>
            <a:p>
              <a:pPr algn="ctr"/>
              <a:r>
                <a:rPr lang="en-US" b="1" dirty="0" err="1">
                  <a:latin typeface="Tahoma" panose="020B0604030504040204" pitchFamily="34" charset="0"/>
                  <a:ea typeface="Tahoma" panose="020B0604030504040204" pitchFamily="34" charset="0"/>
                  <a:cs typeface="Tahoma" panose="020B0604030504040204" pitchFamily="34" charset="0"/>
                </a:rPr>
                <a:t>Pasal</a:t>
              </a:r>
              <a:r>
                <a:rPr lang="en-US" b="1" dirty="0">
                  <a:latin typeface="Tahoma" panose="020B0604030504040204" pitchFamily="34" charset="0"/>
                  <a:ea typeface="Tahoma" panose="020B0604030504040204" pitchFamily="34" charset="0"/>
                  <a:cs typeface="Tahoma" panose="020B0604030504040204" pitchFamily="34" charset="0"/>
                </a:rPr>
                <a:t> 7</a:t>
              </a:r>
              <a:endParaRPr lang="en-ID" b="1" dirty="0">
                <a:latin typeface="Tahoma" panose="020B0604030504040204" pitchFamily="34" charset="0"/>
                <a:ea typeface="Tahoma" panose="020B0604030504040204" pitchFamily="34" charset="0"/>
                <a:cs typeface="Tahoma" panose="020B0604030504040204" pitchFamily="34" charset="0"/>
              </a:endParaRPr>
            </a:p>
          </p:txBody>
        </p:sp>
      </p:grpSp>
      <p:sp>
        <p:nvSpPr>
          <p:cNvPr id="51" name="TextBox 12">
            <a:extLst>
              <a:ext uri="{FF2B5EF4-FFF2-40B4-BE49-F238E27FC236}">
                <a16:creationId xmlns:a16="http://schemas.microsoft.com/office/drawing/2014/main" id="{C539D949-347C-4329-BF3B-B83E31943E8A}"/>
              </a:ext>
            </a:extLst>
          </p:cNvPr>
          <p:cNvSpPr txBox="1"/>
          <p:nvPr/>
        </p:nvSpPr>
        <p:spPr>
          <a:xfrm>
            <a:off x="12805837" y="7651175"/>
            <a:ext cx="5026686" cy="692497"/>
          </a:xfrm>
          <a:prstGeom prst="rect">
            <a:avLst/>
          </a:prstGeom>
        </p:spPr>
        <p:txBody>
          <a:bodyPr wrap="square" lIns="0" tIns="0" rIns="0" bIns="0" rtlCol="0" anchor="t">
            <a:spAutoFit/>
          </a:bodyPr>
          <a:lstStyle/>
          <a:p>
            <a:pPr algn="just"/>
            <a:r>
              <a:rPr lang="en-US" sz="1500" spc="-50" dirty="0">
                <a:latin typeface="Tahoma" panose="020B0604030504040204" pitchFamily="34" charset="0"/>
                <a:ea typeface="Tahoma" panose="020B0604030504040204" pitchFamily="34" charset="0"/>
                <a:cs typeface="Tahoma" panose="020B0604030504040204" pitchFamily="34" charset="0"/>
              </a:rPr>
              <a:t>Pada </a:t>
            </a:r>
            <a:r>
              <a:rPr lang="en-US" sz="1500" spc="-50" dirty="0" err="1">
                <a:latin typeface="Tahoma" panose="020B0604030504040204" pitchFamily="34" charset="0"/>
                <a:ea typeface="Tahoma" panose="020B0604030504040204" pitchFamily="34" charset="0"/>
                <a:cs typeface="Tahoma" panose="020B0604030504040204" pitchFamily="34" charset="0"/>
              </a:rPr>
              <a:t>saat</a:t>
            </a:r>
            <a:r>
              <a:rPr lang="en-US" sz="1500" spc="-50" dirty="0">
                <a:latin typeface="Tahoma" panose="020B0604030504040204" pitchFamily="34" charset="0"/>
                <a:ea typeface="Tahoma" panose="020B0604030504040204" pitchFamily="34" charset="0"/>
                <a:cs typeface="Tahoma" panose="020B0604030504040204" pitchFamily="34" charset="0"/>
              </a:rPr>
              <a:t> </a:t>
            </a:r>
            <a:r>
              <a:rPr lang="en-US" sz="1500" spc="-50" dirty="0" err="1">
                <a:latin typeface="Tahoma" panose="020B0604030504040204" pitchFamily="34" charset="0"/>
                <a:ea typeface="Tahoma" panose="020B0604030504040204" pitchFamily="34" charset="0"/>
                <a:cs typeface="Tahoma" panose="020B0604030504040204" pitchFamily="34" charset="0"/>
              </a:rPr>
              <a:t>Peraturan</a:t>
            </a:r>
            <a:r>
              <a:rPr lang="en-US" sz="1500" spc="-50" dirty="0">
                <a:latin typeface="Tahoma" panose="020B0604030504040204" pitchFamily="34" charset="0"/>
                <a:ea typeface="Tahoma" panose="020B0604030504040204" pitchFamily="34" charset="0"/>
                <a:cs typeface="Tahoma" panose="020B0604030504040204" pitchFamily="34" charset="0"/>
              </a:rPr>
              <a:t> Menteri </a:t>
            </a:r>
            <a:r>
              <a:rPr lang="en-US" sz="1500" spc="-50" dirty="0" err="1">
                <a:latin typeface="Tahoma" panose="020B0604030504040204" pitchFamily="34" charset="0"/>
                <a:ea typeface="Tahoma" panose="020B0604030504040204" pitchFamily="34" charset="0"/>
                <a:cs typeface="Tahoma" panose="020B0604030504040204" pitchFamily="34" charset="0"/>
              </a:rPr>
              <a:t>ini</a:t>
            </a:r>
            <a:r>
              <a:rPr lang="en-US" sz="1500" spc="-50" dirty="0">
                <a:latin typeface="Tahoma" panose="020B0604030504040204" pitchFamily="34" charset="0"/>
                <a:ea typeface="Tahoma" panose="020B0604030504040204" pitchFamily="34" charset="0"/>
                <a:cs typeface="Tahoma" panose="020B0604030504040204" pitchFamily="34" charset="0"/>
              </a:rPr>
              <a:t> </a:t>
            </a:r>
            <a:r>
              <a:rPr lang="en-US" sz="1500" spc="-50" dirty="0" err="1">
                <a:latin typeface="Tahoma" panose="020B0604030504040204" pitchFamily="34" charset="0"/>
                <a:ea typeface="Tahoma" panose="020B0604030504040204" pitchFamily="34" charset="0"/>
                <a:cs typeface="Tahoma" panose="020B0604030504040204" pitchFamily="34" charset="0"/>
              </a:rPr>
              <a:t>mulai</a:t>
            </a:r>
            <a:r>
              <a:rPr lang="en-US" sz="1500" spc="-50" dirty="0">
                <a:latin typeface="Tahoma" panose="020B0604030504040204" pitchFamily="34" charset="0"/>
                <a:ea typeface="Tahoma" panose="020B0604030504040204" pitchFamily="34" charset="0"/>
                <a:cs typeface="Tahoma" panose="020B0604030504040204" pitchFamily="34" charset="0"/>
              </a:rPr>
              <a:t> </a:t>
            </a:r>
            <a:r>
              <a:rPr lang="en-US" sz="1500" spc="-50" dirty="0" err="1">
                <a:latin typeface="Tahoma" panose="020B0604030504040204" pitchFamily="34" charset="0"/>
                <a:ea typeface="Tahoma" panose="020B0604030504040204" pitchFamily="34" charset="0"/>
                <a:cs typeface="Tahoma" panose="020B0604030504040204" pitchFamily="34" charset="0"/>
              </a:rPr>
              <a:t>berlaku</a:t>
            </a:r>
            <a:r>
              <a:rPr lang="en-US" sz="1500" spc="-50" dirty="0">
                <a:latin typeface="Tahoma" panose="020B0604030504040204" pitchFamily="34" charset="0"/>
                <a:ea typeface="Tahoma" panose="020B0604030504040204" pitchFamily="34" charset="0"/>
                <a:cs typeface="Tahoma" panose="020B0604030504040204" pitchFamily="34" charset="0"/>
              </a:rPr>
              <a:t>, </a:t>
            </a:r>
            <a:r>
              <a:rPr lang="en-US" sz="1500" b="1" spc="-50" dirty="0" err="1">
                <a:latin typeface="Tahoma" panose="020B0604030504040204" pitchFamily="34" charset="0"/>
                <a:ea typeface="Tahoma" panose="020B0604030504040204" pitchFamily="34" charset="0"/>
                <a:cs typeface="Tahoma" panose="020B0604030504040204" pitchFamily="34" charset="0"/>
              </a:rPr>
              <a:t>Pencatatan</a:t>
            </a:r>
            <a:r>
              <a:rPr lang="en-US" sz="1500" b="1" spc="-50" dirty="0">
                <a:latin typeface="Tahoma" panose="020B0604030504040204" pitchFamily="34" charset="0"/>
                <a:ea typeface="Tahoma" panose="020B0604030504040204" pitchFamily="34" charset="0"/>
                <a:cs typeface="Tahoma" panose="020B0604030504040204" pitchFamily="34" charset="0"/>
              </a:rPr>
              <a:t> Nama Pada </a:t>
            </a:r>
            <a:r>
              <a:rPr lang="en-US" sz="1500" b="1" spc="-50" dirty="0" err="1">
                <a:latin typeface="Tahoma" panose="020B0604030504040204" pitchFamily="34" charset="0"/>
                <a:ea typeface="Tahoma" panose="020B0604030504040204" pitchFamily="34" charset="0"/>
                <a:cs typeface="Tahoma" panose="020B0604030504040204" pitchFamily="34" charset="0"/>
              </a:rPr>
              <a:t>Dokumen</a:t>
            </a:r>
            <a:r>
              <a:rPr lang="en-US" sz="1500" b="1" spc="-50" dirty="0">
                <a:latin typeface="Tahoma" panose="020B0604030504040204" pitchFamily="34" charset="0"/>
                <a:ea typeface="Tahoma" panose="020B0604030504040204" pitchFamily="34" charset="0"/>
                <a:cs typeface="Tahoma" panose="020B0604030504040204" pitchFamily="34" charset="0"/>
              </a:rPr>
              <a:t> </a:t>
            </a:r>
            <a:r>
              <a:rPr lang="en-US" sz="1500" b="1" spc="-50" dirty="0" err="1">
                <a:latin typeface="Tahoma" panose="020B0604030504040204" pitchFamily="34" charset="0"/>
                <a:ea typeface="Tahoma" panose="020B0604030504040204" pitchFamily="34" charset="0"/>
                <a:cs typeface="Tahoma" panose="020B0604030504040204" pitchFamily="34" charset="0"/>
              </a:rPr>
              <a:t>Kependudukan</a:t>
            </a:r>
            <a:r>
              <a:rPr lang="en-US" sz="1500" b="1" spc="-50" dirty="0">
                <a:latin typeface="Tahoma" panose="020B0604030504040204" pitchFamily="34" charset="0"/>
                <a:ea typeface="Tahoma" panose="020B0604030504040204" pitchFamily="34" charset="0"/>
                <a:cs typeface="Tahoma" panose="020B0604030504040204" pitchFamily="34" charset="0"/>
              </a:rPr>
              <a:t> yang </a:t>
            </a:r>
            <a:r>
              <a:rPr lang="en-US" sz="1500" b="1" spc="-50" dirty="0" err="1">
                <a:latin typeface="Tahoma" panose="020B0604030504040204" pitchFamily="34" charset="0"/>
                <a:ea typeface="Tahoma" panose="020B0604030504040204" pitchFamily="34" charset="0"/>
                <a:cs typeface="Tahoma" panose="020B0604030504040204" pitchFamily="34" charset="0"/>
              </a:rPr>
              <a:t>telah</a:t>
            </a:r>
            <a:r>
              <a:rPr lang="en-US" sz="1500" b="1" spc="-50" dirty="0">
                <a:latin typeface="Tahoma" panose="020B0604030504040204" pitchFamily="34" charset="0"/>
                <a:ea typeface="Tahoma" panose="020B0604030504040204" pitchFamily="34" charset="0"/>
                <a:cs typeface="Tahoma" panose="020B0604030504040204" pitchFamily="34" charset="0"/>
              </a:rPr>
              <a:t> </a:t>
            </a:r>
            <a:r>
              <a:rPr lang="en-US" sz="1500" b="1" spc="-50" dirty="0" err="1">
                <a:latin typeface="Tahoma" panose="020B0604030504040204" pitchFamily="34" charset="0"/>
                <a:ea typeface="Tahoma" panose="020B0604030504040204" pitchFamily="34" charset="0"/>
                <a:cs typeface="Tahoma" panose="020B0604030504040204" pitchFamily="34" charset="0"/>
              </a:rPr>
              <a:t>dilaksanakan</a:t>
            </a:r>
            <a:r>
              <a:rPr lang="en-US" sz="1500" b="1" spc="-50" dirty="0">
                <a:latin typeface="Tahoma" panose="020B0604030504040204" pitchFamily="34" charset="0"/>
                <a:ea typeface="Tahoma" panose="020B0604030504040204" pitchFamily="34" charset="0"/>
                <a:cs typeface="Tahoma" panose="020B0604030504040204" pitchFamily="34" charset="0"/>
              </a:rPr>
              <a:t>,  </a:t>
            </a:r>
            <a:r>
              <a:rPr lang="en-US" sz="1500" b="1" spc="-50" dirty="0" err="1">
                <a:latin typeface="Tahoma" panose="020B0604030504040204" pitchFamily="34" charset="0"/>
                <a:ea typeface="Tahoma" panose="020B0604030504040204" pitchFamily="34" charset="0"/>
                <a:cs typeface="Tahoma" panose="020B0604030504040204" pitchFamily="34" charset="0"/>
              </a:rPr>
              <a:t>sebelumnya</a:t>
            </a:r>
            <a:r>
              <a:rPr lang="en-US" sz="1500" b="1" spc="-50" dirty="0">
                <a:latin typeface="Tahoma" panose="020B0604030504040204" pitchFamily="34" charset="0"/>
                <a:ea typeface="Tahoma" panose="020B0604030504040204" pitchFamily="34" charset="0"/>
                <a:cs typeface="Tahoma" panose="020B0604030504040204" pitchFamily="34" charset="0"/>
              </a:rPr>
              <a:t>, </a:t>
            </a:r>
            <a:r>
              <a:rPr lang="en-US" sz="1500" b="1" spc="-50" dirty="0" err="1">
                <a:latin typeface="Tahoma" panose="020B0604030504040204" pitchFamily="34" charset="0"/>
                <a:ea typeface="Tahoma" panose="020B0604030504040204" pitchFamily="34" charset="0"/>
                <a:cs typeface="Tahoma" panose="020B0604030504040204" pitchFamily="34" charset="0"/>
              </a:rPr>
              <a:t>dinyatakan</a:t>
            </a:r>
            <a:r>
              <a:rPr lang="en-US" sz="1500" b="1" spc="-50" dirty="0">
                <a:latin typeface="Tahoma" panose="020B0604030504040204" pitchFamily="34" charset="0"/>
                <a:ea typeface="Tahoma" panose="020B0604030504040204" pitchFamily="34" charset="0"/>
                <a:cs typeface="Tahoma" panose="020B0604030504040204" pitchFamily="34" charset="0"/>
              </a:rPr>
              <a:t> </a:t>
            </a:r>
            <a:r>
              <a:rPr lang="en-US" sz="1500" b="1" spc="-50" dirty="0" err="1">
                <a:latin typeface="Tahoma" panose="020B0604030504040204" pitchFamily="34" charset="0"/>
                <a:ea typeface="Tahoma" panose="020B0604030504040204" pitchFamily="34" charset="0"/>
                <a:cs typeface="Tahoma" panose="020B0604030504040204" pitchFamily="34" charset="0"/>
              </a:rPr>
              <a:t>tetap</a:t>
            </a:r>
            <a:r>
              <a:rPr lang="en-US" sz="1500" b="1" spc="-50" dirty="0">
                <a:latin typeface="Tahoma" panose="020B0604030504040204" pitchFamily="34" charset="0"/>
                <a:ea typeface="Tahoma" panose="020B0604030504040204" pitchFamily="34" charset="0"/>
                <a:cs typeface="Tahoma" panose="020B0604030504040204" pitchFamily="34" charset="0"/>
              </a:rPr>
              <a:t> </a:t>
            </a:r>
            <a:r>
              <a:rPr lang="en-US" sz="1500" b="1" spc="-50" dirty="0" err="1">
                <a:latin typeface="Tahoma" panose="020B0604030504040204" pitchFamily="34" charset="0"/>
                <a:ea typeface="Tahoma" panose="020B0604030504040204" pitchFamily="34" charset="0"/>
                <a:cs typeface="Tahoma" panose="020B0604030504040204" pitchFamily="34" charset="0"/>
              </a:rPr>
              <a:t>berlaku</a:t>
            </a:r>
            <a:endParaRPr lang="en-US" sz="1500" b="1" spc="-50" dirty="0">
              <a:latin typeface="Tahoma" panose="020B0604030504040204" pitchFamily="34" charset="0"/>
              <a:ea typeface="Tahoma" panose="020B0604030504040204" pitchFamily="34" charset="0"/>
              <a:cs typeface="Tahoma" panose="020B0604030504040204" pitchFamily="34" charset="0"/>
            </a:endParaRPr>
          </a:p>
        </p:txBody>
      </p:sp>
      <p:sp>
        <p:nvSpPr>
          <p:cNvPr id="54" name="TextBox 12">
            <a:extLst>
              <a:ext uri="{FF2B5EF4-FFF2-40B4-BE49-F238E27FC236}">
                <a16:creationId xmlns:a16="http://schemas.microsoft.com/office/drawing/2014/main" id="{60E07EEC-1502-4267-B1CC-C9C752AE9CEE}"/>
              </a:ext>
            </a:extLst>
          </p:cNvPr>
          <p:cNvSpPr txBox="1"/>
          <p:nvPr/>
        </p:nvSpPr>
        <p:spPr>
          <a:xfrm>
            <a:off x="12805837" y="8565803"/>
            <a:ext cx="5026686" cy="692497"/>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1441450" algn="ctr"/>
            <a:r>
              <a:rPr lang="it-IT" sz="1500" b="1" dirty="0">
                <a:latin typeface="Tahoma" panose="020B0604030504040204" pitchFamily="34" charset="0"/>
                <a:ea typeface="Tahoma" panose="020B0604030504040204" pitchFamily="34" charset="0"/>
                <a:cs typeface="Tahoma" panose="020B0604030504040204" pitchFamily="34" charset="0"/>
              </a:rPr>
              <a:t>Peraturan Menteri ini mulai berlaku pada tanggal diundangkan. </a:t>
            </a:r>
          </a:p>
          <a:p>
            <a:pPr marL="1441450" algn="ctr"/>
            <a:r>
              <a:rPr lang="it-IT" sz="1500" b="1" spc="-50" dirty="0">
                <a:highlight>
                  <a:srgbClr val="FFFF00"/>
                </a:highlight>
                <a:latin typeface="Tahoma" panose="020B0604030504040204" pitchFamily="34" charset="0"/>
                <a:ea typeface="Tahoma" panose="020B0604030504040204" pitchFamily="34" charset="0"/>
                <a:cs typeface="Tahoma" panose="020B0604030504040204" pitchFamily="34" charset="0"/>
              </a:rPr>
              <a:t>**21 April 2022</a:t>
            </a:r>
            <a:endParaRPr lang="en-US" sz="1500" b="1" spc="-5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grpSp>
        <p:nvGrpSpPr>
          <p:cNvPr id="55" name="Group 54">
            <a:extLst>
              <a:ext uri="{FF2B5EF4-FFF2-40B4-BE49-F238E27FC236}">
                <a16:creationId xmlns:a16="http://schemas.microsoft.com/office/drawing/2014/main" id="{BCBE4FD6-F485-43B4-96CA-6772A3261F26}"/>
              </a:ext>
            </a:extLst>
          </p:cNvPr>
          <p:cNvGrpSpPr/>
          <p:nvPr/>
        </p:nvGrpSpPr>
        <p:grpSpPr>
          <a:xfrm>
            <a:off x="14693705" y="7265033"/>
            <a:ext cx="1250950" cy="391221"/>
            <a:chOff x="10300054" y="1936759"/>
            <a:chExt cx="1250950" cy="391221"/>
          </a:xfrm>
        </p:grpSpPr>
        <p:sp>
          <p:nvSpPr>
            <p:cNvPr id="56" name="Rectangle: Rounded Corners 55">
              <a:extLst>
                <a:ext uri="{FF2B5EF4-FFF2-40B4-BE49-F238E27FC236}">
                  <a16:creationId xmlns:a16="http://schemas.microsoft.com/office/drawing/2014/main" id="{742AD3B0-E982-47AE-AACA-D7D99F605808}"/>
                </a:ext>
              </a:extLst>
            </p:cNvPr>
            <p:cNvSpPr/>
            <p:nvPr/>
          </p:nvSpPr>
          <p:spPr>
            <a:xfrm>
              <a:off x="10300054" y="1958648"/>
              <a:ext cx="1219200" cy="369332"/>
            </a:xfrm>
            <a:prstGeom prst="roundRect">
              <a:avLst/>
            </a:prstGeom>
            <a:solidFill>
              <a:srgbClr val="FFFF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57" name="TextBox 56">
              <a:extLst>
                <a:ext uri="{FF2B5EF4-FFF2-40B4-BE49-F238E27FC236}">
                  <a16:creationId xmlns:a16="http://schemas.microsoft.com/office/drawing/2014/main" id="{D98CBEE2-2277-4BF8-9A21-47705A802E25}"/>
                </a:ext>
              </a:extLst>
            </p:cNvPr>
            <p:cNvSpPr txBox="1"/>
            <p:nvPr/>
          </p:nvSpPr>
          <p:spPr>
            <a:xfrm>
              <a:off x="10331804" y="1936759"/>
              <a:ext cx="1219200" cy="369332"/>
            </a:xfrm>
            <a:prstGeom prst="rect">
              <a:avLst/>
            </a:prstGeom>
            <a:noFill/>
          </p:spPr>
          <p:txBody>
            <a:bodyPr wrap="square" rtlCol="0">
              <a:spAutoFit/>
            </a:bodyPr>
            <a:lstStyle/>
            <a:p>
              <a:pPr algn="ctr"/>
              <a:r>
                <a:rPr lang="en-US" b="1" dirty="0" err="1">
                  <a:latin typeface="Tahoma" panose="020B0604030504040204" pitchFamily="34" charset="0"/>
                  <a:ea typeface="Tahoma" panose="020B0604030504040204" pitchFamily="34" charset="0"/>
                  <a:cs typeface="Tahoma" panose="020B0604030504040204" pitchFamily="34" charset="0"/>
                </a:rPr>
                <a:t>Pasal</a:t>
              </a:r>
              <a:r>
                <a:rPr lang="en-US" b="1" dirty="0">
                  <a:latin typeface="Tahoma" panose="020B0604030504040204" pitchFamily="34" charset="0"/>
                  <a:ea typeface="Tahoma" panose="020B0604030504040204" pitchFamily="34" charset="0"/>
                  <a:cs typeface="Tahoma" panose="020B0604030504040204" pitchFamily="34" charset="0"/>
                </a:rPr>
                <a:t> 8</a:t>
              </a:r>
              <a:endParaRPr lang="en-ID"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58" name="Group 57">
            <a:extLst>
              <a:ext uri="{FF2B5EF4-FFF2-40B4-BE49-F238E27FC236}">
                <a16:creationId xmlns:a16="http://schemas.microsoft.com/office/drawing/2014/main" id="{6A93A569-B681-4800-BA39-25F6F0C0ABC1}"/>
              </a:ext>
            </a:extLst>
          </p:cNvPr>
          <p:cNvGrpSpPr/>
          <p:nvPr/>
        </p:nvGrpSpPr>
        <p:grpSpPr>
          <a:xfrm>
            <a:off x="12954000" y="8707925"/>
            <a:ext cx="1250950" cy="391221"/>
            <a:chOff x="10300054" y="1936759"/>
            <a:chExt cx="1250950" cy="391221"/>
          </a:xfrm>
        </p:grpSpPr>
        <p:sp>
          <p:nvSpPr>
            <p:cNvPr id="59" name="Rectangle: Rounded Corners 58">
              <a:extLst>
                <a:ext uri="{FF2B5EF4-FFF2-40B4-BE49-F238E27FC236}">
                  <a16:creationId xmlns:a16="http://schemas.microsoft.com/office/drawing/2014/main" id="{9AC58584-8E37-4CBA-ABB8-14D9DEF389A0}"/>
                </a:ext>
              </a:extLst>
            </p:cNvPr>
            <p:cNvSpPr/>
            <p:nvPr/>
          </p:nvSpPr>
          <p:spPr>
            <a:xfrm>
              <a:off x="10300054" y="1958648"/>
              <a:ext cx="1219200" cy="369332"/>
            </a:xfrm>
            <a:prstGeom prst="roundRect">
              <a:avLst/>
            </a:prstGeom>
            <a:solidFill>
              <a:srgbClr val="FFFF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60" name="TextBox 59">
              <a:extLst>
                <a:ext uri="{FF2B5EF4-FFF2-40B4-BE49-F238E27FC236}">
                  <a16:creationId xmlns:a16="http://schemas.microsoft.com/office/drawing/2014/main" id="{A03BC356-39CF-4A90-B4EE-76D7EB9D96A2}"/>
                </a:ext>
              </a:extLst>
            </p:cNvPr>
            <p:cNvSpPr txBox="1"/>
            <p:nvPr/>
          </p:nvSpPr>
          <p:spPr>
            <a:xfrm>
              <a:off x="10331804" y="1936759"/>
              <a:ext cx="1219200" cy="369332"/>
            </a:xfrm>
            <a:prstGeom prst="rect">
              <a:avLst/>
            </a:prstGeom>
            <a:noFill/>
          </p:spPr>
          <p:txBody>
            <a:bodyPr wrap="square" rtlCol="0">
              <a:spAutoFit/>
            </a:bodyPr>
            <a:lstStyle/>
            <a:p>
              <a:pPr algn="ctr"/>
              <a:r>
                <a:rPr lang="en-US" b="1" dirty="0" err="1">
                  <a:latin typeface="Tahoma" panose="020B0604030504040204" pitchFamily="34" charset="0"/>
                  <a:ea typeface="Tahoma" panose="020B0604030504040204" pitchFamily="34" charset="0"/>
                  <a:cs typeface="Tahoma" panose="020B0604030504040204" pitchFamily="34" charset="0"/>
                </a:rPr>
                <a:t>Pasal</a:t>
              </a:r>
              <a:r>
                <a:rPr lang="en-US" b="1" dirty="0">
                  <a:latin typeface="Tahoma" panose="020B0604030504040204" pitchFamily="34" charset="0"/>
                  <a:ea typeface="Tahoma" panose="020B0604030504040204" pitchFamily="34" charset="0"/>
                  <a:cs typeface="Tahoma" panose="020B0604030504040204" pitchFamily="34" charset="0"/>
                </a:rPr>
                <a:t> </a:t>
              </a:r>
              <a:endParaRPr lang="en-ID" b="1"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233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0CE1B1-CBCD-433B-94D0-4E7EC2970347}"/>
              </a:ext>
            </a:extLst>
          </p:cNvPr>
          <p:cNvSpPr/>
          <p:nvPr/>
        </p:nvSpPr>
        <p:spPr>
          <a:xfrm>
            <a:off x="1295401" y="1943101"/>
            <a:ext cx="15773399"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Slide Number Placeholder 1">
            <a:extLst>
              <a:ext uri="{FF2B5EF4-FFF2-40B4-BE49-F238E27FC236}">
                <a16:creationId xmlns:a16="http://schemas.microsoft.com/office/drawing/2014/main" id="{1758C527-EAB9-47B7-A218-B266B62CA324}"/>
              </a:ext>
            </a:extLst>
          </p:cNvPr>
          <p:cNvSpPr>
            <a:spLocks noGrp="1"/>
          </p:cNvSpPr>
          <p:nvPr>
            <p:ph type="sldNum" sz="quarter" idx="12"/>
          </p:nvPr>
        </p:nvSpPr>
        <p:spPr/>
        <p:txBody>
          <a:bodyPr/>
          <a:lstStyle/>
          <a:p>
            <a:fld id="{B6F15528-21DE-4FAA-801E-634DDDAF4B2B}" type="slidenum">
              <a:rPr lang="en-US" smtClean="0"/>
              <a:pPr/>
              <a:t>3</a:t>
            </a:fld>
            <a:endParaRPr lang="en-US"/>
          </a:p>
        </p:txBody>
      </p:sp>
      <p:graphicFrame>
        <p:nvGraphicFramePr>
          <p:cNvPr id="7" name="Table 6">
            <a:extLst>
              <a:ext uri="{FF2B5EF4-FFF2-40B4-BE49-F238E27FC236}">
                <a16:creationId xmlns:a16="http://schemas.microsoft.com/office/drawing/2014/main" id="{7F8F3812-F666-4380-BD0F-BB6507CC9C8D}"/>
              </a:ext>
            </a:extLst>
          </p:cNvPr>
          <p:cNvGraphicFramePr>
            <a:graphicFrameLocks noGrp="1"/>
          </p:cNvGraphicFramePr>
          <p:nvPr>
            <p:extLst>
              <p:ext uri="{D42A27DB-BD31-4B8C-83A1-F6EECF244321}">
                <p14:modId xmlns:p14="http://schemas.microsoft.com/office/powerpoint/2010/main" val="2290659550"/>
              </p:ext>
            </p:extLst>
          </p:nvPr>
        </p:nvGraphicFramePr>
        <p:xfrm>
          <a:off x="533401" y="1943101"/>
          <a:ext cx="17068799" cy="3280852"/>
        </p:xfrm>
        <a:graphic>
          <a:graphicData uri="http://schemas.openxmlformats.org/drawingml/2006/table">
            <a:tbl>
              <a:tblPr firstRow="1" firstCol="1" bandRow="1"/>
              <a:tblGrid>
                <a:gridCol w="4785735">
                  <a:extLst>
                    <a:ext uri="{9D8B030D-6E8A-4147-A177-3AD203B41FA5}">
                      <a16:colId xmlns:a16="http://schemas.microsoft.com/office/drawing/2014/main" val="2648255988"/>
                    </a:ext>
                  </a:extLst>
                </a:gridCol>
                <a:gridCol w="5584276">
                  <a:extLst>
                    <a:ext uri="{9D8B030D-6E8A-4147-A177-3AD203B41FA5}">
                      <a16:colId xmlns:a16="http://schemas.microsoft.com/office/drawing/2014/main" val="546382423"/>
                    </a:ext>
                  </a:extLst>
                </a:gridCol>
                <a:gridCol w="2281783">
                  <a:extLst>
                    <a:ext uri="{9D8B030D-6E8A-4147-A177-3AD203B41FA5}">
                      <a16:colId xmlns:a16="http://schemas.microsoft.com/office/drawing/2014/main" val="1002481416"/>
                    </a:ext>
                  </a:extLst>
                </a:gridCol>
                <a:gridCol w="4417005">
                  <a:extLst>
                    <a:ext uri="{9D8B030D-6E8A-4147-A177-3AD203B41FA5}">
                      <a16:colId xmlns:a16="http://schemas.microsoft.com/office/drawing/2014/main" val="2361808201"/>
                    </a:ext>
                  </a:extLst>
                </a:gridCol>
              </a:tblGrid>
              <a:tr h="388396">
                <a:tc>
                  <a:txBody>
                    <a:bodyPr/>
                    <a:lstStyle/>
                    <a:p>
                      <a:pPr marL="0" indent="0" algn="ctr">
                        <a:lnSpc>
                          <a:spcPct val="115000"/>
                        </a:lnSpc>
                        <a:spcAft>
                          <a:spcPts val="0"/>
                        </a:spcAft>
                        <a:buFont typeface="+mj-lt"/>
                        <a:buNone/>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MASALAH </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NAMA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NIK</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15000"/>
                        </a:lnSpc>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ALAMAT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4139932016"/>
                  </a:ext>
                </a:extLst>
              </a:tr>
              <a:tr h="525041">
                <a:tc>
                  <a:txBody>
                    <a:bodyPr/>
                    <a:lstStyle/>
                    <a:p>
                      <a:pPr marL="8255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Jumlah</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huruf</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terlalu</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banyak</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panjang</a:t>
                      </a:r>
                      <a:endPar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sz="1200" dirty="0"/>
                    </a:p>
                  </a:txBody>
                  <a:tcPr>
                    <a:lnT w="12700" cap="flat" cmpd="sng" algn="ctr">
                      <a:solidFill>
                        <a:srgbClr val="000000"/>
                      </a:solidFill>
                      <a:prstDash val="solid"/>
                      <a:round/>
                      <a:headEnd type="none" w="med" len="med"/>
                      <a:tailEnd type="none" w="med" len="med"/>
                    </a:lnT>
                  </a:tcPr>
                </a:tc>
                <a:tc>
                  <a:txBody>
                    <a:bodyPr/>
                    <a:lstStyle/>
                    <a:p>
                      <a:pPr marL="82550" indent="0" algn="just">
                        <a:lnSpc>
                          <a:spcPct val="115000"/>
                        </a:lnSpc>
                        <a:spcAft>
                          <a:spcPts val="0"/>
                        </a:spcAft>
                      </a:pPr>
                      <a:r>
                        <a:rPr lang="en-US" sz="1400" dirty="0" err="1">
                          <a:effectLst/>
                          <a:latin typeface="Calibri" panose="020F0502020204030204" pitchFamily="34" charset="0"/>
                          <a:ea typeface="Calibri" panose="020F0502020204030204" pitchFamily="34" charset="0"/>
                          <a:cs typeface="Calibri" panose="020F0502020204030204" pitchFamily="34" charset="0"/>
                        </a:rPr>
                        <a:t>Aiwinur</a:t>
                      </a:r>
                      <a:r>
                        <a:rPr lang="en-US" sz="1400" dirty="0">
                          <a:effectLst/>
                          <a:latin typeface="Calibri" panose="020F0502020204030204" pitchFamily="34" charset="0"/>
                          <a:ea typeface="Calibri" panose="020F0502020204030204" pitchFamily="34" charset="0"/>
                          <a:cs typeface="Calibri" panose="020F0502020204030204" pitchFamily="34" charset="0"/>
                        </a:rPr>
                        <a:t> Siti </a:t>
                      </a:r>
                      <a:r>
                        <a:rPr lang="en-US" sz="1400" dirty="0" err="1">
                          <a:effectLst/>
                          <a:latin typeface="Calibri" panose="020F0502020204030204" pitchFamily="34" charset="0"/>
                          <a:ea typeface="Calibri" panose="020F0502020204030204" pitchFamily="34" charset="0"/>
                          <a:cs typeface="Calibri" panose="020F0502020204030204" pitchFamily="34" charset="0"/>
                        </a:rPr>
                        <a:t>Diah</a:t>
                      </a:r>
                      <a:r>
                        <a:rPr lang="en-US" sz="1400" dirty="0">
                          <a:effectLst/>
                          <a:latin typeface="Calibri" panose="020F0502020204030204" pitchFamily="34" charset="0"/>
                          <a:ea typeface="Calibri" panose="020F0502020204030204" pitchFamily="34" charset="0"/>
                          <a:cs typeface="Calibri" panose="020F0502020204030204" pitchFamily="34" charset="0"/>
                        </a:rPr>
                        <a:t> Ayu Mega </a:t>
                      </a:r>
                      <a:r>
                        <a:rPr lang="en-US" sz="1400" dirty="0" err="1">
                          <a:effectLst/>
                          <a:latin typeface="Calibri" panose="020F0502020204030204" pitchFamily="34" charset="0"/>
                          <a:ea typeface="Calibri" panose="020F0502020204030204" pitchFamily="34" charset="0"/>
                          <a:cs typeface="Calibri" panose="020F0502020204030204" pitchFamily="34" charset="0"/>
                        </a:rPr>
                        <a:t>Ningrum</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err="1">
                          <a:effectLst/>
                          <a:latin typeface="Calibri" panose="020F0502020204030204" pitchFamily="34" charset="0"/>
                          <a:ea typeface="Calibri" panose="020F0502020204030204" pitchFamily="34" charset="0"/>
                          <a:cs typeface="Calibri" panose="020F0502020204030204" pitchFamily="34" charset="0"/>
                        </a:rPr>
                        <a:t>Dwi</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err="1">
                          <a:effectLst/>
                          <a:latin typeface="Calibri" panose="020F0502020204030204" pitchFamily="34" charset="0"/>
                          <a:ea typeface="Calibri" panose="020F0502020204030204" pitchFamily="34" charset="0"/>
                          <a:cs typeface="Calibri" panose="020F0502020204030204" pitchFamily="34" charset="0"/>
                        </a:rPr>
                        <a:t>Pangestuti</a:t>
                      </a:r>
                      <a:r>
                        <a:rPr lang="en-US" sz="1400" dirty="0">
                          <a:effectLst/>
                          <a:latin typeface="Calibri" panose="020F0502020204030204" pitchFamily="34" charset="0"/>
                          <a:ea typeface="Calibri" panose="020F0502020204030204" pitchFamily="34" charset="0"/>
                          <a:cs typeface="Calibri" panose="020F0502020204030204" pitchFamily="34" charset="0"/>
                        </a:rPr>
                        <a:t> Lestari </a:t>
                      </a:r>
                      <a:r>
                        <a:rPr lang="en-US" sz="1400" dirty="0" err="1">
                          <a:effectLst/>
                          <a:latin typeface="Calibri" panose="020F0502020204030204" pitchFamily="34" charset="0"/>
                          <a:ea typeface="Calibri" panose="020F0502020204030204" pitchFamily="34" charset="0"/>
                          <a:cs typeface="Calibri" panose="020F0502020204030204" pitchFamily="34" charset="0"/>
                        </a:rPr>
                        <a:t>Endang</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err="1">
                          <a:effectLst/>
                          <a:latin typeface="Calibri" panose="020F0502020204030204" pitchFamily="34" charset="0"/>
                          <a:ea typeface="Calibri" panose="020F0502020204030204" pitchFamily="34" charset="0"/>
                          <a:cs typeface="Calibri" panose="020F0502020204030204" pitchFamily="34" charset="0"/>
                        </a:rPr>
                        <a:t>Pamikasih</a:t>
                      </a:r>
                      <a:r>
                        <a:rPr lang="en-US" sz="1400" dirty="0">
                          <a:effectLst/>
                          <a:latin typeface="Calibri" panose="020F0502020204030204" pitchFamily="34" charset="0"/>
                          <a:ea typeface="Calibri" panose="020F0502020204030204" pitchFamily="34" charset="0"/>
                          <a:cs typeface="Calibri" panose="020F0502020204030204" pitchFamily="34" charset="0"/>
                        </a:rPr>
                        <a:t> Sri Kumala Sari </a:t>
                      </a:r>
                      <a:r>
                        <a:rPr lang="en-US" sz="1400" dirty="0" err="1">
                          <a:effectLst/>
                          <a:latin typeface="Calibri" panose="020F0502020204030204" pitchFamily="34" charset="0"/>
                          <a:ea typeface="Calibri" panose="020F0502020204030204" pitchFamily="34" charset="0"/>
                          <a:cs typeface="Calibri" panose="020F0502020204030204" pitchFamily="34" charset="0"/>
                        </a:rPr>
                        <a:t>Dewi</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err="1">
                          <a:effectLst/>
                          <a:latin typeface="Calibri" panose="020F0502020204030204" pitchFamily="34" charset="0"/>
                          <a:ea typeface="Calibri" panose="020F0502020204030204" pitchFamily="34" charset="0"/>
                          <a:cs typeface="Calibri" panose="020F0502020204030204" pitchFamily="34" charset="0"/>
                        </a:rPr>
                        <a:t>Puspita</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err="1">
                          <a:effectLst/>
                          <a:latin typeface="Calibri" panose="020F0502020204030204" pitchFamily="34" charset="0"/>
                          <a:ea typeface="Calibri" panose="020F0502020204030204" pitchFamily="34" charset="0"/>
                          <a:cs typeface="Calibri" panose="020F0502020204030204" pitchFamily="34" charset="0"/>
                        </a:rPr>
                        <a:t>Anggraini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34xxxxxxxxxxxxxx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Yogyakarta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041340"/>
                  </a:ext>
                </a:extLst>
              </a:tr>
              <a:tr h="261628">
                <a:tc rowSpan="2">
                  <a:txBody>
                    <a:bodyPr/>
                    <a:lstStyle/>
                    <a:p>
                      <a:pPr marL="8255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Penulisan</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yang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tidak</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sesuai</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dengan</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kaidah</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bahasa</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indonesia</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menggunakan</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nama</a:t>
                      </a:r>
                      <a:r>
                        <a:rPr lang="id-ID"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simbol,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angka</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tanda</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baca</a:t>
                      </a:r>
                      <a:r>
                        <a:rPr lang="id-ID"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seperti ? atau @</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id-ID"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harus dalam bentuk alfabet</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marL="82550" indent="0"/>
                      <a:endParaRPr lang="en-US" sz="1200" dirty="0"/>
                    </a:p>
                  </a:txBody>
                  <a:tcPr/>
                </a:tc>
                <a:tc>
                  <a:txBody>
                    <a:bodyPr/>
                    <a:lstStyle/>
                    <a:p>
                      <a:pPr marL="82550" indent="0" algn="just">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5Youl </a:t>
                      </a:r>
                      <a:r>
                        <a:rPr lang="en-US" sz="1400" dirty="0" err="1">
                          <a:effectLst/>
                          <a:latin typeface="Calibri" panose="020F0502020204030204" pitchFamily="34" charset="0"/>
                          <a:ea typeface="Calibri" panose="020F0502020204030204" pitchFamily="34" charset="0"/>
                          <a:cs typeface="Calibri" panose="020F0502020204030204" pitchFamily="34" charset="0"/>
                        </a:rPr>
                        <a:t>Irawan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73xxxxxxxxxxxxxx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Kota </a:t>
                      </a:r>
                      <a:r>
                        <a:rPr lang="en-US" sz="1200" dirty="0" err="1">
                          <a:effectLst/>
                          <a:latin typeface="Calibri" panose="020F0502020204030204" pitchFamily="34" charset="0"/>
                          <a:ea typeface="Calibri" panose="020F0502020204030204" pitchFamily="34" charset="0"/>
                          <a:cs typeface="Calibri" panose="020F0502020204030204" pitchFamily="34" charset="0"/>
                        </a:rPr>
                        <a:t>Makasar</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Sulawesi Selatan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659579"/>
                  </a:ext>
                </a:extLst>
              </a:tr>
              <a:tr h="723115">
                <a:tc vMerge="1">
                  <a:txBody>
                    <a:bodyPr/>
                    <a:lstStyle/>
                    <a:p>
                      <a:endParaRPr lang="en-US"/>
                    </a:p>
                  </a:txBody>
                  <a:tcPr/>
                </a:tc>
                <a:tc>
                  <a:txBody>
                    <a:bodyPr/>
                    <a:lstStyle/>
                    <a:p>
                      <a:pPr marL="82550" indent="0" algn="just">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Prosperous </a:t>
                      </a:r>
                      <a:r>
                        <a:rPr lang="en-US" sz="1400" dirty="0" err="1">
                          <a:effectLst/>
                          <a:latin typeface="Calibri" panose="020F0502020204030204" pitchFamily="34" charset="0"/>
                          <a:ea typeface="Calibri" panose="020F0502020204030204" pitchFamily="34" charset="0"/>
                          <a:cs typeface="Calibri" panose="020F0502020204030204" pitchFamily="34" charset="0"/>
                        </a:rPr>
                        <a:t>Rychard</a:t>
                      </a:r>
                      <a:r>
                        <a:rPr lang="en-US" sz="1400" dirty="0">
                          <a:effectLst/>
                          <a:latin typeface="Calibri" panose="020F0502020204030204" pitchFamily="34" charset="0"/>
                          <a:ea typeface="Calibri" panose="020F0502020204030204" pitchFamily="34" charset="0"/>
                          <a:cs typeface="Calibri" panose="020F0502020204030204" pitchFamily="34" charset="0"/>
                        </a:rPr>
                        <a:t> 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35xxxxxxxxxxxxxx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Kota Malang, </a:t>
                      </a:r>
                      <a:r>
                        <a:rPr lang="en-US" sz="1200" dirty="0" err="1">
                          <a:effectLst/>
                          <a:latin typeface="Calibri" panose="020F0502020204030204" pitchFamily="34" charset="0"/>
                          <a:ea typeface="Calibri" panose="020F0502020204030204" pitchFamily="34" charset="0"/>
                          <a:cs typeface="Calibri" panose="020F0502020204030204" pitchFamily="34" charset="0"/>
                        </a:rPr>
                        <a:t>Jawa</a:t>
                      </a:r>
                      <a:r>
                        <a:rPr lang="en-US" sz="1200" dirty="0">
                          <a:effectLst/>
                          <a:latin typeface="Calibri" panose="020F0502020204030204" pitchFamily="34" charset="0"/>
                          <a:ea typeface="Calibri" panose="020F0502020204030204" pitchFamily="34" charset="0"/>
                          <a:cs typeface="Calibri" panose="020F0502020204030204" pitchFamily="34" charset="0"/>
                        </a:rPr>
                        <a:t> Timur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108657"/>
                  </a:ext>
                </a:extLst>
              </a:tr>
              <a:tr h="599575">
                <a:tc>
                  <a:txBody>
                    <a:bodyPr/>
                    <a:lstStyle/>
                    <a:p>
                      <a:pPr marL="179388" lvl="0" indent="0" algn="l">
                        <a:lnSpc>
                          <a:spcPct val="115000"/>
                        </a:lnSpc>
                        <a:spcAft>
                          <a:spcPts val="0"/>
                        </a:spcAft>
                        <a:buFont typeface="+mj-lt"/>
                        <a:buNone/>
                      </a:pP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Ditemukan</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multi tafsir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terhadap</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nama</a:t>
                      </a:r>
                      <a:r>
                        <a:rPr lang="en-US" sz="1600" b="1" dirty="0">
                          <a:effectLst/>
                          <a:latin typeface="Calibri" panose="020F0502020204030204" pitchFamily="34" charset="0"/>
                          <a:ea typeface="Times New Roman" panose="02020603050405020304" pitchFamily="18" charset="0"/>
                          <a:cs typeface="Calibri" panose="020F0502020204030204" pitchFamily="34" charset="0"/>
                        </a:rPr>
                        <a:t> yang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disingkat</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M. </a:t>
                      </a:r>
                      <a:r>
                        <a:rPr lang="en-US" sz="1400" dirty="0" err="1">
                          <a:effectLst/>
                          <a:latin typeface="Calibri" panose="020F0502020204030204" pitchFamily="34" charset="0"/>
                          <a:ea typeface="Calibri" panose="020F0502020204030204" pitchFamily="34" charset="0"/>
                          <a:cs typeface="Calibri" panose="020F0502020204030204" pitchFamily="34" charset="0"/>
                        </a:rPr>
                        <a:t>Panji</a:t>
                      </a:r>
                      <a:r>
                        <a:rPr lang="en-US" sz="1400" dirty="0">
                          <a:effectLst/>
                          <a:latin typeface="Calibri" panose="020F0502020204030204" pitchFamily="34" charset="0"/>
                          <a:ea typeface="Calibri" panose="020F0502020204030204" pitchFamily="34" charset="0"/>
                          <a:cs typeface="Calibri" panose="020F0502020204030204" pitchFamily="34" charset="0"/>
                        </a:rPr>
                        <a:t> 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32xxxxxxxxxxxxxx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Bandung Barat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110304"/>
                  </a:ext>
                </a:extLst>
              </a:tr>
              <a:tr h="232534">
                <a:tc rowSpan="2">
                  <a:txBody>
                    <a:bodyPr/>
                    <a:lstStyle/>
                    <a:p>
                      <a:pPr marL="8255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Ditemukan</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nama</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yang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bertentangan</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dengan</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norma</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kesusilaan</a:t>
                      </a:r>
                      <a:endPar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82550" indent="0"/>
                      <a:endParaRPr lang="en-US" sz="1200" dirty="0"/>
                    </a:p>
                  </a:txBody>
                  <a:tcPr>
                    <a:lnT w="12700" cap="flat" cmpd="sng" algn="ctr">
                      <a:solidFill>
                        <a:srgbClr val="000000"/>
                      </a:solidFill>
                      <a:prstDash val="solid"/>
                      <a:round/>
                      <a:headEnd type="none" w="med" len="med"/>
                      <a:tailEnd type="none" w="med" len="med"/>
                    </a:lnT>
                  </a:tcPr>
                </a:tc>
                <a:tc>
                  <a:txBody>
                    <a:bodyPr/>
                    <a:lstStyle/>
                    <a:p>
                      <a:pPr marL="82550" indent="0" algn="just">
                        <a:lnSpc>
                          <a:spcPct val="115000"/>
                        </a:lnSpc>
                        <a:spcAft>
                          <a:spcPts val="0"/>
                        </a:spcAft>
                      </a:pP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Pantat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62xxxxxxxxxxxxxx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Kalteng</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Gunung</a:t>
                      </a:r>
                      <a:r>
                        <a:rPr lang="en-US" sz="1200" dirty="0">
                          <a:effectLst/>
                          <a:latin typeface="Calibri" panose="020F0502020204030204" pitchFamily="34" charset="0"/>
                          <a:ea typeface="Calibri" panose="020F0502020204030204" pitchFamily="34" charset="0"/>
                          <a:cs typeface="Calibri" panose="020F0502020204030204" pitchFamily="34" charset="0"/>
                        </a:rPr>
                        <a:t> Mas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584102"/>
                  </a:ext>
                </a:extLst>
              </a:tr>
              <a:tr h="470111">
                <a:tc vMerge="1">
                  <a:txBody>
                    <a:bodyPr/>
                    <a:lstStyle/>
                    <a:p>
                      <a:endParaRPr lang="en-US"/>
                    </a:p>
                  </a:txBody>
                  <a:tcPr/>
                </a:tc>
                <a:tc>
                  <a:txBody>
                    <a:bodyPr/>
                    <a:lstStyle/>
                    <a:p>
                      <a:pPr marL="82550" indent="0" algn="just">
                        <a:lnSpc>
                          <a:spcPct val="115000"/>
                        </a:lnSpc>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Anus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62xxxxxxxxxxxxxx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Ketapang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366786"/>
                  </a:ext>
                </a:extLst>
              </a:tr>
            </a:tbl>
          </a:graphicData>
        </a:graphic>
      </p:graphicFrame>
      <p:graphicFrame>
        <p:nvGraphicFramePr>
          <p:cNvPr id="8" name="Table 7">
            <a:extLst>
              <a:ext uri="{FF2B5EF4-FFF2-40B4-BE49-F238E27FC236}">
                <a16:creationId xmlns:a16="http://schemas.microsoft.com/office/drawing/2014/main" id="{34373AC3-47E6-4AA5-B0E3-D4029E89E5A4}"/>
              </a:ext>
            </a:extLst>
          </p:cNvPr>
          <p:cNvGraphicFramePr>
            <a:graphicFrameLocks noGrp="1"/>
          </p:cNvGraphicFramePr>
          <p:nvPr>
            <p:extLst>
              <p:ext uri="{D42A27DB-BD31-4B8C-83A1-F6EECF244321}">
                <p14:modId xmlns:p14="http://schemas.microsoft.com/office/powerpoint/2010/main" val="2802093756"/>
              </p:ext>
            </p:extLst>
          </p:nvPr>
        </p:nvGraphicFramePr>
        <p:xfrm>
          <a:off x="533400" y="5223953"/>
          <a:ext cx="17068799" cy="3878377"/>
        </p:xfrm>
        <a:graphic>
          <a:graphicData uri="http://schemas.openxmlformats.org/drawingml/2006/table">
            <a:tbl>
              <a:tblPr firstRow="1" firstCol="1" bandRow="1"/>
              <a:tblGrid>
                <a:gridCol w="4811056">
                  <a:extLst>
                    <a:ext uri="{9D8B030D-6E8A-4147-A177-3AD203B41FA5}">
                      <a16:colId xmlns:a16="http://schemas.microsoft.com/office/drawing/2014/main" val="1251577817"/>
                    </a:ext>
                  </a:extLst>
                </a:gridCol>
                <a:gridCol w="5552144">
                  <a:extLst>
                    <a:ext uri="{9D8B030D-6E8A-4147-A177-3AD203B41FA5}">
                      <a16:colId xmlns:a16="http://schemas.microsoft.com/office/drawing/2014/main" val="2533526432"/>
                    </a:ext>
                  </a:extLst>
                </a:gridCol>
                <a:gridCol w="2209800">
                  <a:extLst>
                    <a:ext uri="{9D8B030D-6E8A-4147-A177-3AD203B41FA5}">
                      <a16:colId xmlns:a16="http://schemas.microsoft.com/office/drawing/2014/main" val="2604958125"/>
                    </a:ext>
                  </a:extLst>
                </a:gridCol>
                <a:gridCol w="4495799">
                  <a:extLst>
                    <a:ext uri="{9D8B030D-6E8A-4147-A177-3AD203B41FA5}">
                      <a16:colId xmlns:a16="http://schemas.microsoft.com/office/drawing/2014/main" val="3856887310"/>
                    </a:ext>
                  </a:extLst>
                </a:gridCol>
              </a:tblGrid>
              <a:tr h="686359">
                <a:tc>
                  <a:txBody>
                    <a:bodyPr/>
                    <a:lstStyle/>
                    <a:p>
                      <a:pPr marL="82550" lvl="0" indent="0" algn="l" defTabSz="914400" rtl="0" eaLnBrk="1" latinLnBrk="0" hangingPunct="1">
                        <a:lnSpc>
                          <a:spcPct val="115000"/>
                        </a:lnSpc>
                        <a:spcAft>
                          <a:spcPts val="0"/>
                        </a:spcAft>
                        <a:buFont typeface="+mj-lt"/>
                        <a:buNone/>
                      </a:pP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Menggunakan</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nama</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yang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bisa</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menimbulkan</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tersinggung</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pihak</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lain;</a:t>
                      </a: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dirty="0" err="1">
                          <a:effectLst/>
                          <a:latin typeface="Calibri" panose="020F0502020204030204" pitchFamily="34" charset="0"/>
                          <a:ea typeface="Calibri" panose="020F0502020204030204" pitchFamily="34" charset="0"/>
                          <a:cs typeface="Calibri" panose="020F0502020204030204" pitchFamily="34" charset="0"/>
                        </a:rPr>
                        <a:t>Erdawati</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err="1">
                          <a:effectLst/>
                          <a:latin typeface="Calibri" panose="020F0502020204030204" pitchFamily="34" charset="0"/>
                          <a:ea typeface="Calibri" panose="020F0502020204030204" pitchFamily="34" charset="0"/>
                          <a:cs typeface="Calibri" panose="020F0502020204030204" pitchFamily="34" charset="0"/>
                        </a:rPr>
                        <a:t>Jablay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strike="noStrike">
                          <a:effectLst/>
                          <a:latin typeface="Calibri" panose="020F0502020204030204" pitchFamily="34" charset="0"/>
                          <a:ea typeface="Calibri" panose="020F0502020204030204" pitchFamily="34" charset="0"/>
                          <a:cs typeface="Calibri" panose="020F0502020204030204" pitchFamily="34" charset="0"/>
                        </a:rPr>
                        <a:t>32</a:t>
                      </a:r>
                      <a:r>
                        <a:rPr lang="en-US" sz="1400">
                          <a:effectLst/>
                          <a:latin typeface="Calibri" panose="020F0502020204030204" pitchFamily="34" charset="0"/>
                          <a:ea typeface="Calibri" panose="020F0502020204030204" pitchFamily="34" charset="0"/>
                          <a:cs typeface="Calibri" panose="020F0502020204030204" pitchFamily="34" charset="0"/>
                        </a:rPr>
                        <a:t>xxxxxxxxxxxxxx</a:t>
                      </a:r>
                      <a:endParaRPr lang="en-US"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Bekasi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Setu</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576665"/>
                  </a:ext>
                </a:extLst>
              </a:tr>
              <a:tr h="266192">
                <a:tc rowSpan="4">
                  <a:txBody>
                    <a:bodyPr/>
                    <a:lstStyle/>
                    <a:p>
                      <a:pPr marL="8255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Nama yang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dipilih</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berpengaruh</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negatif</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pada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kondisi</a:t>
                      </a: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kern="1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anak</a:t>
                      </a:r>
                      <a:endPar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82550" indent="0" algn="l" defTabSz="914400" rtl="0" eaLnBrk="1" latinLnBrk="0" hangingPunct="1"/>
                      <a:endParaRPr lang="en-US" sz="1600" b="1" kern="1200" dirty="0">
                        <a:solidFill>
                          <a:schemeClr val="tx1"/>
                        </a:solidFill>
                        <a:effectLst/>
                        <a:latin typeface="Calibri" panose="020F0502020204030204" pitchFamily="34" charset="0"/>
                        <a:cs typeface="Calibri" panose="020F0502020204030204" pitchFamily="34" charset="0"/>
                      </a:endParaRPr>
                    </a:p>
                  </a:txBody>
                  <a:tcPr>
                    <a:lnT w="12700" cap="flat" cmpd="sng" algn="ctr">
                      <a:solidFill>
                        <a:srgbClr val="000000"/>
                      </a:solidFill>
                      <a:prstDash val="solid"/>
                      <a:round/>
                      <a:headEnd type="none" w="med" len="med"/>
                      <a:tailEnd type="none" w="med" len="med"/>
                    </a:lnT>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Orang Gila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strike="noStrike">
                          <a:effectLst/>
                          <a:latin typeface="Calibri" panose="020F0502020204030204" pitchFamily="34" charset="0"/>
                          <a:ea typeface="Calibri" panose="020F0502020204030204" pitchFamily="34" charset="0"/>
                          <a:cs typeface="Calibri" panose="020F0502020204030204" pitchFamily="34" charset="0"/>
                        </a:rPr>
                        <a:t>74</a:t>
                      </a:r>
                      <a:r>
                        <a:rPr lang="en-US" sz="1400">
                          <a:effectLst/>
                          <a:latin typeface="Calibri" panose="020F0502020204030204" pitchFamily="34" charset="0"/>
                          <a:ea typeface="Calibri" panose="020F0502020204030204" pitchFamily="34" charset="0"/>
                          <a:cs typeface="Calibri" panose="020F0502020204030204" pitchFamily="34" charset="0"/>
                        </a:rPr>
                        <a:t>xxxxxxxxxxxxxx</a:t>
                      </a:r>
                      <a:endParaRPr lang="en-US"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Sultra Konawe Selatan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199074"/>
                  </a:ext>
                </a:extLst>
              </a:tr>
              <a:tr h="266192">
                <a:tc vMerge="1">
                  <a:txBody>
                    <a:bodyPr/>
                    <a:lstStyle/>
                    <a:p>
                      <a:endParaRPr lang="en-US"/>
                    </a:p>
                  </a:txBody>
                  <a:tcPr/>
                </a:tc>
                <a:tc>
                  <a:txBody>
                    <a:bodyPr/>
                    <a:lstStyle/>
                    <a:p>
                      <a:pPr marL="82550" indent="0" algn="just">
                        <a:lnSpc>
                          <a:spcPct val="11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Orang Gila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strike="noStrike">
                          <a:effectLst/>
                          <a:latin typeface="Calibri" panose="020F0502020204030204" pitchFamily="34" charset="0"/>
                          <a:ea typeface="Times New Roman" panose="02020603050405020304" pitchFamily="18" charset="0"/>
                          <a:cs typeface="Calibri" panose="020F0502020204030204" pitchFamily="34" charset="0"/>
                        </a:rPr>
                        <a:t>33</a:t>
                      </a:r>
                      <a:r>
                        <a:rPr lang="en-US" sz="1400">
                          <a:effectLst/>
                          <a:latin typeface="Calibri" panose="020F0502020204030204" pitchFamily="34" charset="0"/>
                          <a:ea typeface="Calibri" panose="020F0502020204030204" pitchFamily="34" charset="0"/>
                          <a:cs typeface="Calibri" panose="020F0502020204030204" pitchFamily="34" charset="0"/>
                        </a:rPr>
                        <a:t>xxxxxxxxxxxxxx</a:t>
                      </a:r>
                      <a:endParaRPr lang="en-US" sz="1400" strike="noStrik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Jepara Jawa Tengah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5490817"/>
                  </a:ext>
                </a:extLst>
              </a:tr>
              <a:tr h="266192">
                <a:tc vMerge="1">
                  <a:txBody>
                    <a:bodyPr/>
                    <a:lstStyle/>
                    <a:p>
                      <a:endParaRPr lang="en-US"/>
                    </a:p>
                  </a:txBody>
                  <a:tcPr/>
                </a:tc>
                <a:tc>
                  <a:txBody>
                    <a:bodyPr/>
                    <a:lstStyle/>
                    <a:p>
                      <a:pPr marL="82550" indent="0">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Bodoh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strike="noStrike">
                          <a:effectLst/>
                          <a:latin typeface="Calibri" panose="020F0502020204030204" pitchFamily="34" charset="0"/>
                          <a:ea typeface="Times New Roman" panose="02020603050405020304" pitchFamily="18" charset="0"/>
                          <a:cs typeface="Calibri" panose="020F0502020204030204" pitchFamily="34" charset="0"/>
                        </a:rPr>
                        <a:t>32</a:t>
                      </a:r>
                      <a:r>
                        <a:rPr lang="en-US" sz="1400">
                          <a:effectLst/>
                          <a:latin typeface="Calibri" panose="020F0502020204030204" pitchFamily="34" charset="0"/>
                          <a:ea typeface="Calibri" panose="020F0502020204030204" pitchFamily="34" charset="0"/>
                          <a:cs typeface="Calibri" panose="020F0502020204030204" pitchFamily="34" charset="0"/>
                        </a:rPr>
                        <a:t>xxxxxxxxxxxxxx</a:t>
                      </a:r>
                      <a:endParaRPr lang="en-US" sz="1400" strike="noStrik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KP. Kempes Bekasi</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21482"/>
                  </a:ext>
                </a:extLst>
              </a:tr>
              <a:tr h="266192">
                <a:tc vMerge="1">
                  <a:txBody>
                    <a:bodyPr/>
                    <a:lstStyle/>
                    <a:p>
                      <a:endParaRPr lang="en-US"/>
                    </a:p>
                  </a:txBody>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Tikus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strike="noStrike">
                          <a:effectLst/>
                          <a:latin typeface="Calibri" panose="020F0502020204030204" pitchFamily="34" charset="0"/>
                          <a:ea typeface="Calibri" panose="020F0502020204030204" pitchFamily="34" charset="0"/>
                          <a:cs typeface="Calibri" panose="020F0502020204030204" pitchFamily="34" charset="0"/>
                        </a:rPr>
                        <a:t>76</a:t>
                      </a:r>
                      <a:r>
                        <a:rPr lang="en-US" sz="1400">
                          <a:effectLst/>
                          <a:latin typeface="Calibri" panose="020F0502020204030204" pitchFamily="34" charset="0"/>
                          <a:ea typeface="Calibri" panose="020F0502020204030204" pitchFamily="34" charset="0"/>
                          <a:cs typeface="Calibri" panose="020F0502020204030204" pitchFamily="34" charset="0"/>
                        </a:rPr>
                        <a:t>xxxxxxxxxxxxxx</a:t>
                      </a:r>
                      <a:endParaRPr lang="en-US"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Mamuju Tengah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104725"/>
                  </a:ext>
                </a:extLst>
              </a:tr>
              <a:tr h="26619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Menggunakan nama lembaga negara</a:t>
                      </a:r>
                    </a:p>
                    <a:p>
                      <a:endParaRPr lang="en-US" sz="1400" dirty="0"/>
                    </a:p>
                  </a:txBody>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Bapak Presiden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strike="noStrike">
                          <a:effectLst/>
                          <a:latin typeface="Calibri" panose="020F0502020204030204" pitchFamily="34" charset="0"/>
                          <a:ea typeface="Calibri" panose="020F0502020204030204" pitchFamily="34" charset="0"/>
                          <a:cs typeface="Calibri" panose="020F0502020204030204" pitchFamily="34" charset="0"/>
                        </a:rPr>
                        <a:t>32</a:t>
                      </a:r>
                      <a:r>
                        <a:rPr lang="en-US" sz="1400">
                          <a:effectLst/>
                          <a:latin typeface="Calibri" panose="020F0502020204030204" pitchFamily="34" charset="0"/>
                          <a:ea typeface="Calibri" panose="020F0502020204030204" pitchFamily="34" charset="0"/>
                          <a:cs typeface="Calibri" panose="020F0502020204030204" pitchFamily="34" charset="0"/>
                        </a:rPr>
                        <a:t>xxxxxxxxxxxxxx</a:t>
                      </a:r>
                      <a:endParaRPr lang="en-US"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Bandung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055770"/>
                  </a:ext>
                </a:extLst>
              </a:tr>
              <a:tr h="266192">
                <a:tc vMerge="1">
                  <a:txBody>
                    <a:bodyPr/>
                    <a:lstStyle/>
                    <a:p>
                      <a:endParaRPr lang="en-US"/>
                    </a:p>
                  </a:txBody>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Menteri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strike="noStrike">
                          <a:effectLst/>
                          <a:latin typeface="Calibri" panose="020F0502020204030204" pitchFamily="34" charset="0"/>
                          <a:ea typeface="Calibri" panose="020F0502020204030204" pitchFamily="34" charset="0"/>
                          <a:cs typeface="Calibri" panose="020F0502020204030204" pitchFamily="34" charset="0"/>
                        </a:rPr>
                        <a:t>16</a:t>
                      </a:r>
                      <a:r>
                        <a:rPr lang="en-US" sz="1400">
                          <a:effectLst/>
                          <a:latin typeface="Calibri" panose="020F0502020204030204" pitchFamily="34" charset="0"/>
                          <a:ea typeface="Calibri" panose="020F0502020204030204" pitchFamily="34" charset="0"/>
                          <a:cs typeface="Calibri" panose="020F0502020204030204" pitchFamily="34" charset="0"/>
                        </a:rPr>
                        <a:t>xxxxxxxxxxxxxx</a:t>
                      </a:r>
                      <a:endParaRPr lang="en-US"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Musi Rawas, Sumatera Selatan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055794"/>
                  </a:ext>
                </a:extLst>
              </a:tr>
              <a:tr h="266192">
                <a:tc>
                  <a:txBody>
                    <a:bodyPr/>
                    <a:lstStyle/>
                    <a:p>
                      <a:pPr marL="82550" lvl="0" indent="0" algn="l" defTabSz="914400" rtl="0" eaLnBrk="1" latinLnBrk="0" hangingPunct="1">
                        <a:lnSpc>
                          <a:spcPct val="115000"/>
                        </a:lnSpc>
                        <a:spcAft>
                          <a:spcPts val="0"/>
                        </a:spcAft>
                        <a:buFont typeface="+mj-lt"/>
                        <a:buNone/>
                      </a:pPr>
                      <a:r>
                        <a:rPr lang="en-US" sz="16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Nama</a:t>
                      </a:r>
                      <a:r>
                        <a:rPr lang="id-ID" sz="16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yang mewakili atau menyerupai gelar</a:t>
                      </a:r>
                      <a:endPar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Bupati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strike="noStrike">
                          <a:effectLst/>
                          <a:latin typeface="Calibri" panose="020F0502020204030204" pitchFamily="34" charset="0"/>
                          <a:ea typeface="Calibri" panose="020F0502020204030204" pitchFamily="34" charset="0"/>
                          <a:cs typeface="Calibri" panose="020F0502020204030204" pitchFamily="34" charset="0"/>
                        </a:rPr>
                        <a:t>19</a:t>
                      </a:r>
                      <a:r>
                        <a:rPr lang="en-US" sz="1400">
                          <a:effectLst/>
                          <a:latin typeface="Calibri" panose="020F0502020204030204" pitchFamily="34" charset="0"/>
                          <a:ea typeface="Calibri" panose="020F0502020204030204" pitchFamily="34" charset="0"/>
                          <a:cs typeface="Calibri" panose="020F0502020204030204" pitchFamily="34" charset="0"/>
                        </a:rPr>
                        <a:t>xxxxxxxxxxxxxx</a:t>
                      </a:r>
                      <a:endParaRPr lang="en-US"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Kepulauan Bangka Belitung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408524"/>
                  </a:ext>
                </a:extLst>
              </a:tr>
              <a:tr h="266192">
                <a:tc rowSpan="2">
                  <a:txBody>
                    <a:bodyPr/>
                    <a:lstStyle/>
                    <a:p>
                      <a:pPr marL="82550" lvl="0" indent="0" algn="l" defTabSz="914400" rtl="0" eaLnBrk="1" latinLnBrk="0" hangingPunct="1">
                        <a:lnSpc>
                          <a:spcPct val="115000"/>
                        </a:lnSpc>
                        <a:spcAft>
                          <a:spcPts val="0"/>
                        </a:spcAft>
                        <a:buFont typeface="+mj-lt"/>
                        <a:buNone/>
                      </a:pPr>
                      <a:r>
                        <a:rPr lang="en-US" sz="16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Nama</a:t>
                      </a:r>
                      <a:r>
                        <a:rPr lang="id-ID" sz="16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yang mewakili atau menyerupai pangkat</a:t>
                      </a:r>
                      <a:endPar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Kapten Bintang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strike="noStrike">
                          <a:effectLst/>
                          <a:latin typeface="Calibri" panose="020F0502020204030204" pitchFamily="34" charset="0"/>
                          <a:ea typeface="Calibri" panose="020F0502020204030204" pitchFamily="34" charset="0"/>
                          <a:cs typeface="Calibri" panose="020F0502020204030204" pitchFamily="34" charset="0"/>
                        </a:rPr>
                        <a:t>31</a:t>
                      </a:r>
                      <a:r>
                        <a:rPr lang="en-US" sz="1400">
                          <a:effectLst/>
                          <a:latin typeface="Calibri" panose="020F0502020204030204" pitchFamily="34" charset="0"/>
                          <a:ea typeface="Calibri" panose="020F0502020204030204" pitchFamily="34" charset="0"/>
                          <a:cs typeface="Calibri" panose="020F0502020204030204" pitchFamily="34" charset="0"/>
                        </a:rPr>
                        <a:t>xxxxxxxxxxxxxx</a:t>
                      </a:r>
                      <a:endParaRPr lang="en-US"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Gunung Putri Bogor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203376"/>
                  </a:ext>
                </a:extLst>
              </a:tr>
              <a:tr h="266192">
                <a:tc vMerge="1">
                  <a:txBody>
                    <a:bodyPr/>
                    <a:lstStyle/>
                    <a:p>
                      <a:endParaRPr lang="en-US"/>
                    </a:p>
                  </a:txBody>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Komandan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strike="noStrike">
                          <a:effectLst/>
                          <a:latin typeface="Calibri" panose="020F0502020204030204" pitchFamily="34" charset="0"/>
                          <a:ea typeface="Calibri" panose="020F0502020204030204" pitchFamily="34" charset="0"/>
                          <a:cs typeface="Calibri" panose="020F0502020204030204" pitchFamily="34" charset="0"/>
                        </a:rPr>
                        <a:t>62</a:t>
                      </a:r>
                      <a:r>
                        <a:rPr lang="en-US" sz="1400">
                          <a:effectLst/>
                          <a:latin typeface="Calibri" panose="020F0502020204030204" pitchFamily="34" charset="0"/>
                          <a:ea typeface="Calibri" panose="020F0502020204030204" pitchFamily="34" charset="0"/>
                          <a:cs typeface="Calibri" panose="020F0502020204030204" pitchFamily="34" charset="0"/>
                        </a:rPr>
                        <a:t>xxxxxxxxxxxxxx</a:t>
                      </a:r>
                      <a:endParaRPr lang="en-US"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Kalimantan Tengah Barito Utara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680896"/>
                  </a:ext>
                </a:extLst>
              </a:tr>
              <a:tr h="214810">
                <a:tc>
                  <a:txBody>
                    <a:bodyPr/>
                    <a:lstStyle/>
                    <a:p>
                      <a:pPr marL="82550" lvl="0" indent="0" algn="l" defTabSz="914400" rtl="0" eaLnBrk="1" latinLnBrk="0" hangingPunct="1">
                        <a:lnSpc>
                          <a:spcPct val="115000"/>
                        </a:lnSpc>
                        <a:spcAft>
                          <a:spcPts val="0"/>
                        </a:spcAft>
                        <a:buFont typeface="+mj-lt"/>
                        <a:buNone/>
                      </a:pPr>
                      <a:r>
                        <a:rPr lang="en-US" sz="16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Nama</a:t>
                      </a:r>
                      <a:r>
                        <a:rPr lang="id-ID" sz="16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yang mewakili atau menyerupai  penghargaan;</a:t>
                      </a:r>
                      <a:endPar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dirty="0" err="1">
                          <a:effectLst/>
                          <a:latin typeface="Calibri" panose="020F0502020204030204" pitchFamily="34" charset="0"/>
                          <a:ea typeface="Calibri" panose="020F0502020204030204" pitchFamily="34" charset="0"/>
                          <a:cs typeface="Calibri" panose="020F0502020204030204" pitchFamily="34" charset="0"/>
                        </a:rPr>
                        <a:t>Adipura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strike="noStrike">
                          <a:effectLst/>
                          <a:latin typeface="Calibri" panose="020F0502020204030204" pitchFamily="34" charset="0"/>
                          <a:ea typeface="Calibri" panose="020F0502020204030204" pitchFamily="34" charset="0"/>
                          <a:cs typeface="Calibri" panose="020F0502020204030204" pitchFamily="34" charset="0"/>
                        </a:rPr>
                        <a:t>64</a:t>
                      </a:r>
                      <a:r>
                        <a:rPr lang="en-US" sz="1400">
                          <a:effectLst/>
                          <a:latin typeface="Calibri" panose="020F0502020204030204" pitchFamily="34" charset="0"/>
                          <a:ea typeface="Calibri" panose="020F0502020204030204" pitchFamily="34" charset="0"/>
                          <a:cs typeface="Calibri" panose="020F0502020204030204" pitchFamily="34" charset="0"/>
                        </a:rPr>
                        <a:t>xxxxxxxxxxxxxx</a:t>
                      </a:r>
                      <a:endParaRPr lang="en-US"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Kalimantan Timur, Samarinda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724297"/>
                  </a:ext>
                </a:extLst>
              </a:tr>
              <a:tr h="266192">
                <a:tc rowSpan="2">
                  <a:txBody>
                    <a:bodyPr/>
                    <a:lstStyle/>
                    <a:p>
                      <a:pPr marL="82550" lvl="0" indent="0" algn="l" defTabSz="914400" rtl="0" eaLnBrk="1" latinLnBrk="0" hangingPunct="1">
                        <a:lnSpc>
                          <a:spcPct val="115000"/>
                        </a:lnSpc>
                        <a:spcAft>
                          <a:spcPts val="0"/>
                        </a:spcAft>
                        <a:buFont typeface="+mj-lt"/>
                        <a:buNone/>
                      </a:pPr>
                      <a:r>
                        <a:rPr lang="en-US" sz="16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Memakai alias.</a:t>
                      </a:r>
                      <a:endPar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Boen Jiang alias Santoso, 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strike="noStrike">
                          <a:effectLst/>
                          <a:latin typeface="Calibri" panose="020F0502020204030204" pitchFamily="34" charset="0"/>
                          <a:ea typeface="Calibri" panose="020F0502020204030204" pitchFamily="34" charset="0"/>
                          <a:cs typeface="Calibri" panose="020F0502020204030204" pitchFamily="34" charset="0"/>
                        </a:rPr>
                        <a:t>35</a:t>
                      </a:r>
                      <a:r>
                        <a:rPr lang="en-US" sz="1400">
                          <a:effectLst/>
                          <a:latin typeface="Calibri" panose="020F0502020204030204" pitchFamily="34" charset="0"/>
                          <a:ea typeface="Calibri" panose="020F0502020204030204" pitchFamily="34" charset="0"/>
                          <a:cs typeface="Calibri" panose="020F0502020204030204" pitchFamily="34" charset="0"/>
                        </a:rPr>
                        <a:t>xxxxxxxxxxxxxx</a:t>
                      </a:r>
                      <a:endParaRPr lang="en-US"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Kota Surabaya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112884"/>
                  </a:ext>
                </a:extLst>
              </a:tr>
              <a:tr h="266192">
                <a:tc vMerge="1">
                  <a:txBody>
                    <a:bodyPr/>
                    <a:lstStyle/>
                    <a:p>
                      <a:endParaRPr lang="en-US"/>
                    </a:p>
                  </a:txBody>
                  <a:tcPr/>
                </a:tc>
                <a:tc>
                  <a:txBody>
                    <a:bodyPr/>
                    <a:lstStyle/>
                    <a:p>
                      <a:pPr marL="82550" indent="0" algn="just">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YAP LIE PIN alias Lita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strike="noStrike">
                          <a:effectLst/>
                          <a:latin typeface="Calibri" panose="020F0502020204030204" pitchFamily="34" charset="0"/>
                          <a:ea typeface="Calibri" panose="020F0502020204030204" pitchFamily="34" charset="0"/>
                          <a:cs typeface="Calibri" panose="020F0502020204030204" pitchFamily="34" charset="0"/>
                        </a:rPr>
                        <a:t>12</a:t>
                      </a:r>
                      <a:r>
                        <a:rPr lang="en-US" sz="1400">
                          <a:effectLst/>
                          <a:latin typeface="Calibri" panose="020F0502020204030204" pitchFamily="34" charset="0"/>
                          <a:ea typeface="Calibri" panose="020F0502020204030204" pitchFamily="34" charset="0"/>
                          <a:cs typeface="Calibri" panose="020F0502020204030204" pitchFamily="34" charset="0"/>
                        </a:rPr>
                        <a:t>xxxxxxxxxxxxxx</a:t>
                      </a:r>
                      <a:endParaRPr lang="en-US" sz="14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indent="0" algn="just">
                        <a:lnSpc>
                          <a:spcPct val="115000"/>
                        </a:lnSpc>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Medan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841" marR="26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4224668"/>
                  </a:ext>
                </a:extLst>
              </a:tr>
            </a:tbl>
          </a:graphicData>
        </a:graphic>
      </p:graphicFrame>
      <p:sp>
        <p:nvSpPr>
          <p:cNvPr id="9" name="TextBox 8">
            <a:extLst>
              <a:ext uri="{FF2B5EF4-FFF2-40B4-BE49-F238E27FC236}">
                <a16:creationId xmlns:a16="http://schemas.microsoft.com/office/drawing/2014/main" id="{CDAE3CCA-2C36-462F-8AB8-7866259A4092}"/>
              </a:ext>
            </a:extLst>
          </p:cNvPr>
          <p:cNvSpPr txBox="1"/>
          <p:nvPr/>
        </p:nvSpPr>
        <p:spPr>
          <a:xfrm>
            <a:off x="914400" y="1003808"/>
            <a:ext cx="16383000" cy="914481"/>
          </a:xfrm>
          <a:prstGeom prst="rect">
            <a:avLst/>
          </a:prstGeom>
          <a:noFill/>
        </p:spPr>
        <p:txBody>
          <a:bodyPr wrap="square">
            <a:spAutoFit/>
          </a:bodyPr>
          <a:lstStyle/>
          <a:p>
            <a:pPr lvl="0" algn="ctr">
              <a:lnSpc>
                <a:spcPct val="115000"/>
              </a:lnSpc>
              <a:spcAft>
                <a:spcPts val="800"/>
              </a:spcAft>
            </a:pPr>
            <a:r>
              <a:rPr lang="en-US" sz="24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Permendagri</a:t>
            </a:r>
            <a:r>
              <a:rPr lang="en-US" sz="24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24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Nomor</a:t>
            </a:r>
            <a:r>
              <a:rPr lang="en-US" sz="24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73 </a:t>
            </a:r>
            <a:r>
              <a:rPr lang="en-US" sz="24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Tahun</a:t>
            </a:r>
            <a:r>
              <a:rPr lang="en-US" sz="24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2022 </a:t>
            </a:r>
            <a:r>
              <a:rPr lang="en-US" sz="24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tentang</a:t>
            </a:r>
            <a:r>
              <a:rPr lang="en-US" sz="24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24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Pencatatan</a:t>
            </a:r>
            <a:r>
              <a:rPr lang="en-US" sz="24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Nama Pada </a:t>
            </a:r>
            <a:r>
              <a:rPr lang="en-US" sz="24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Dokumen</a:t>
            </a:r>
            <a:r>
              <a:rPr lang="en-US" sz="24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24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Kependudukan</a:t>
            </a:r>
            <a:r>
              <a:rPr lang="en-US" sz="24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24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dilatarbelakangi</a:t>
            </a:r>
            <a:r>
              <a:rPr lang="en-US" sz="24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24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antara</a:t>
            </a:r>
            <a:r>
              <a:rPr lang="en-US" sz="24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lain </a:t>
            </a:r>
            <a:r>
              <a:rPr lang="en-US" sz="24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dalam</a:t>
            </a:r>
            <a:r>
              <a:rPr lang="en-US" sz="24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basis data </a:t>
            </a:r>
            <a:r>
              <a:rPr lang="en-US" sz="24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kependudukan</a:t>
            </a:r>
            <a:r>
              <a:rPr lang="en-US" sz="24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(database SIAK), </a:t>
            </a:r>
            <a:r>
              <a:rPr lang="en-US" sz="24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terdapat</a:t>
            </a:r>
            <a:r>
              <a:rPr lang="en-US" sz="24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24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nama-nama</a:t>
            </a:r>
            <a:r>
              <a:rPr lang="en-US" sz="24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t>
            </a:r>
            <a:endParaRPr lang="en-ID" sz="24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94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942DA1-70F4-4B0F-94B3-5B427E62DB87}"/>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3" name="Rectangle 2">
            <a:extLst>
              <a:ext uri="{FF2B5EF4-FFF2-40B4-BE49-F238E27FC236}">
                <a16:creationId xmlns:a16="http://schemas.microsoft.com/office/drawing/2014/main" id="{4A801DBC-27B0-4ED0-A4B7-2DCB57F687E0}"/>
              </a:ext>
            </a:extLst>
          </p:cNvPr>
          <p:cNvSpPr/>
          <p:nvPr/>
        </p:nvSpPr>
        <p:spPr>
          <a:xfrm>
            <a:off x="1143000" y="2289096"/>
            <a:ext cx="16002000" cy="658820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Google Shape;152;p15">
            <a:extLst>
              <a:ext uri="{FF2B5EF4-FFF2-40B4-BE49-F238E27FC236}">
                <a16:creationId xmlns:a16="http://schemas.microsoft.com/office/drawing/2014/main" id="{31AB8137-D7B3-4201-8400-2965D1460A1B}"/>
              </a:ext>
            </a:extLst>
          </p:cNvPr>
          <p:cNvSpPr txBox="1"/>
          <p:nvPr/>
        </p:nvSpPr>
        <p:spPr>
          <a:xfrm>
            <a:off x="4450880" y="1181100"/>
            <a:ext cx="9386237" cy="812530"/>
          </a:xfrm>
          <a:prstGeom prst="rect">
            <a:avLst/>
          </a:prstGeom>
          <a:noFill/>
          <a:ln>
            <a:noFill/>
          </a:ln>
        </p:spPr>
        <p:txBody>
          <a:bodyPr spcFirstLastPara="1" wrap="square" lIns="0" tIns="0" rIns="0" bIns="0" anchor="t" anchorCtr="0">
            <a:spAutoFit/>
          </a:bodyPr>
          <a:lstStyle/>
          <a:p>
            <a:pPr lvl="0" algn="ctr">
              <a:lnSpc>
                <a:spcPct val="120000"/>
              </a:lnSpc>
            </a:pPr>
            <a:r>
              <a:rPr lang="en-US" sz="4400" dirty="0">
                <a:solidFill>
                  <a:schemeClr val="accent2"/>
                </a:solidFill>
                <a:latin typeface="Arial Black" panose="020B0A04020102020204" pitchFamily="34" charset="0"/>
                <a:sym typeface="Playfair Display Black"/>
              </a:rPr>
              <a:t>Hal </a:t>
            </a:r>
            <a:r>
              <a:rPr lang="en-US" sz="4400" dirty="0" err="1">
                <a:solidFill>
                  <a:schemeClr val="accent2"/>
                </a:solidFill>
                <a:latin typeface="Arial Black" panose="020B0A04020102020204" pitchFamily="34" charset="0"/>
                <a:sym typeface="Playfair Display Black"/>
              </a:rPr>
              <a:t>tersebut</a:t>
            </a:r>
            <a:r>
              <a:rPr lang="en-US" sz="4400" dirty="0">
                <a:solidFill>
                  <a:schemeClr val="accent2"/>
                </a:solidFill>
                <a:latin typeface="Arial Black" panose="020B0A04020102020204" pitchFamily="34" charset="0"/>
                <a:sym typeface="Playfair Display Black"/>
              </a:rPr>
              <a:t>, </a:t>
            </a:r>
            <a:r>
              <a:rPr lang="en-US" sz="4400" dirty="0" err="1">
                <a:solidFill>
                  <a:schemeClr val="accent2"/>
                </a:solidFill>
                <a:latin typeface="Arial Black" panose="020B0A04020102020204" pitchFamily="34" charset="0"/>
                <a:sym typeface="Playfair Display Black"/>
              </a:rPr>
              <a:t>mengakibatkan</a:t>
            </a:r>
            <a:r>
              <a:rPr lang="en-US" sz="4400" dirty="0">
                <a:solidFill>
                  <a:schemeClr val="accent2"/>
                </a:solidFill>
                <a:latin typeface="Arial Black" panose="020B0A04020102020204" pitchFamily="34" charset="0"/>
                <a:sym typeface="Playfair Display Black"/>
              </a:rPr>
              <a:t>:</a:t>
            </a:r>
            <a:endParaRPr sz="600" dirty="0">
              <a:solidFill>
                <a:schemeClr val="accent2"/>
              </a:solidFill>
              <a:latin typeface="Arial Black" panose="020B0A04020102020204" pitchFamily="34" charset="0"/>
            </a:endParaRPr>
          </a:p>
        </p:txBody>
      </p:sp>
      <p:sp>
        <p:nvSpPr>
          <p:cNvPr id="5" name="TextBox 12">
            <a:extLst>
              <a:ext uri="{FF2B5EF4-FFF2-40B4-BE49-F238E27FC236}">
                <a16:creationId xmlns:a16="http://schemas.microsoft.com/office/drawing/2014/main" id="{521D39B0-2451-4A91-B403-164B7DD2E7B3}"/>
              </a:ext>
            </a:extLst>
          </p:cNvPr>
          <p:cNvSpPr txBox="1"/>
          <p:nvPr/>
        </p:nvSpPr>
        <p:spPr>
          <a:xfrm>
            <a:off x="1455337" y="1943100"/>
            <a:ext cx="15377324" cy="6480813"/>
          </a:xfrm>
          <a:prstGeom prst="rect">
            <a:avLst/>
          </a:prstGeom>
        </p:spPr>
        <p:txBody>
          <a:bodyPr wrap="square" lIns="0" tIns="0" rIns="0" bIns="0" rtlCol="0" anchor="t">
            <a:spAutoFit/>
          </a:bodyPr>
          <a:lstStyle/>
          <a:p>
            <a:pPr algn="just">
              <a:lnSpc>
                <a:spcPct val="107000"/>
              </a:lnSpc>
              <a:spcAft>
                <a:spcPts val="800"/>
              </a:spcAft>
            </a:pPr>
            <a:endParaRPr lang="id-ID" sz="2800" noProof="1">
              <a:latin typeface="Roboto" panose="02000000000000000000" pitchFamily="2" charset="0"/>
              <a:ea typeface="Roboto" panose="02000000000000000000" pitchFamily="2" charset="0"/>
              <a:cs typeface="Roboto" panose="02000000000000000000" pitchFamily="2" charset="0"/>
            </a:endParaRPr>
          </a:p>
          <a:p>
            <a:pPr marL="457200" indent="-457200" algn="just">
              <a:lnSpc>
                <a:spcPct val="107000"/>
              </a:lnSpc>
              <a:spcAft>
                <a:spcPts val="800"/>
              </a:spcAft>
              <a:buFont typeface="Wingdings" panose="05000000000000000000" pitchFamily="2" charset="2"/>
              <a:buChar char="Ø"/>
            </a:pPr>
            <a:r>
              <a:rPr lang="id-ID" sz="2800" noProof="1">
                <a:latin typeface="Roboto" panose="02000000000000000000" pitchFamily="2" charset="0"/>
                <a:ea typeface="Roboto" panose="02000000000000000000" pitchFamily="2" charset="0"/>
                <a:cs typeface="Roboto" panose="02000000000000000000" pitchFamily="2" charset="0"/>
              </a:rPr>
              <a:t>Nama yang terlalu panjang akan menyebabkan sulitnya penulisan nama lengkap pada basis data maupun dokumen fisik (Akta lahir, KTP-el, KIA, SIM, paspor, STNK, ijazah dan ATM Bank).</a:t>
            </a:r>
            <a:endParaRPr lang="en-US" sz="2800" noProof="1">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pPr>
            <a:endParaRPr lang="id-ID" sz="2800" noProof="1">
              <a:latin typeface="Roboto" panose="02000000000000000000" pitchFamily="2" charset="0"/>
              <a:ea typeface="Roboto" panose="02000000000000000000" pitchFamily="2" charset="0"/>
              <a:cs typeface="Roboto" panose="02000000000000000000" pitchFamily="2" charset="0"/>
            </a:endParaRPr>
          </a:p>
          <a:p>
            <a:pPr marL="457200" indent="-457200" algn="just">
              <a:lnSpc>
                <a:spcPct val="107000"/>
              </a:lnSpc>
              <a:spcAft>
                <a:spcPts val="800"/>
              </a:spcAft>
              <a:buFont typeface="Wingdings" panose="05000000000000000000" pitchFamily="2" charset="2"/>
              <a:buChar char="Ø"/>
            </a:pPr>
            <a:r>
              <a:rPr lang="id-ID" sz="2800" noProof="1">
                <a:latin typeface="Roboto" panose="02000000000000000000" pitchFamily="2" charset="0"/>
                <a:ea typeface="Roboto" panose="02000000000000000000" pitchFamily="2" charset="0"/>
                <a:cs typeface="Roboto" panose="02000000000000000000" pitchFamily="2" charset="0"/>
              </a:rPr>
              <a:t>Menyebabkan perbedaan penulisan nama seseorang pada dokumen yang dimiliki oleh satu orang yang sama (Akta lahir, KTP-el, KIA, SIM, paspor, STNK, ijazah dan ATM Bank). Akibat keterbatasan jumlah karakter pada masing-masing dokumen. Sebagai contoh Panjang nama di KTP-el akan jatuh ke baris kedua dan terpotong jika lebih dari 30 karakter. </a:t>
            </a:r>
            <a:endParaRPr lang="en-US" sz="2800" noProof="1">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pPr>
            <a:endParaRPr lang="id-ID" sz="2800" noProof="1">
              <a:latin typeface="Roboto" panose="02000000000000000000" pitchFamily="2" charset="0"/>
              <a:ea typeface="Roboto" panose="02000000000000000000" pitchFamily="2" charset="0"/>
              <a:cs typeface="Roboto" panose="02000000000000000000" pitchFamily="2" charset="0"/>
            </a:endParaRPr>
          </a:p>
          <a:p>
            <a:pPr marL="457200" indent="-457200" algn="just">
              <a:lnSpc>
                <a:spcPct val="107000"/>
              </a:lnSpc>
              <a:spcAft>
                <a:spcPts val="800"/>
              </a:spcAft>
              <a:buFont typeface="Wingdings" panose="05000000000000000000" pitchFamily="2" charset="2"/>
              <a:buChar char="Ø"/>
            </a:pPr>
            <a:r>
              <a:rPr lang="id-ID" sz="2800" noProof="1">
                <a:latin typeface="Roboto" panose="02000000000000000000" pitchFamily="2" charset="0"/>
                <a:ea typeface="Roboto" panose="02000000000000000000" pitchFamily="2" charset="0"/>
                <a:cs typeface="Roboto" panose="02000000000000000000" pitchFamily="2" charset="0"/>
              </a:rPr>
              <a:t>Nama-nama yang bermakna negatif, bertentangan dengan norma agama, kesopanan dan kesusilaan akan menjadi beban pikiran terhadap perkembangan anak sampai dewasa, seumur hidup bahkan sampai dia berketurunan, karena nama diberikan hanya sekali dalam seumur hidup.</a:t>
            </a:r>
          </a:p>
        </p:txBody>
      </p:sp>
    </p:spTree>
    <p:extLst>
      <p:ext uri="{BB962C8B-B14F-4D97-AF65-F5344CB8AC3E}">
        <p14:creationId xmlns:p14="http://schemas.microsoft.com/office/powerpoint/2010/main" val="102239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435A65-2A5F-4977-8F42-92CAFB1CBA46}"/>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5" name="9">
            <a:extLst>
              <a:ext uri="{FF2B5EF4-FFF2-40B4-BE49-F238E27FC236}">
                <a16:creationId xmlns:a16="http://schemas.microsoft.com/office/drawing/2014/main" id="{FACF824A-5B38-48EB-AF74-5448B430D6EE}"/>
              </a:ext>
            </a:extLst>
          </p:cNvPr>
          <p:cNvSpPr txBox="1"/>
          <p:nvPr/>
        </p:nvSpPr>
        <p:spPr>
          <a:xfrm>
            <a:off x="3076128" y="1388723"/>
            <a:ext cx="12740936" cy="492443"/>
          </a:xfrm>
          <a:prstGeom prst="rect">
            <a:avLst/>
          </a:prstGeom>
          <a:noFill/>
        </p:spPr>
        <p:txBody>
          <a:bodyPr wrap="square" lIns="0" tIns="0" rIns="0" bIns="0" rtlCol="0">
            <a:spAutoFit/>
          </a:bodyPr>
          <a:lstStyle/>
          <a:p>
            <a:pPr algn="ctr"/>
            <a:r>
              <a:rPr lang="en-US" sz="3200" b="1" dirty="0">
                <a:solidFill>
                  <a:schemeClr val="bg1"/>
                </a:solidFill>
                <a:effectLst/>
                <a:latin typeface="Arial" panose="020B0604020202020204" pitchFamily="34" charset="0"/>
                <a:ea typeface="Calibri" panose="020F0502020204030204" pitchFamily="34" charset="0"/>
              </a:rPr>
              <a:t>BERDASARKAN PERMENDAGRI NOMOR 73 TAHUN 2022</a:t>
            </a:r>
            <a:endParaRPr lang="en-ID" sz="4800" b="1" dirty="0">
              <a:solidFill>
                <a:schemeClr val="bg1"/>
              </a:solidFill>
              <a:latin typeface="Arial" panose="020B0604020202020204" pitchFamily="34" charset="0"/>
              <a:cs typeface="Arial" panose="020B0604020202020204" pitchFamily="34" charset="0"/>
            </a:endParaRPr>
          </a:p>
        </p:txBody>
      </p:sp>
      <p:sp>
        <p:nvSpPr>
          <p:cNvPr id="10" name="Rectangle 1">
            <a:extLst>
              <a:ext uri="{FF2B5EF4-FFF2-40B4-BE49-F238E27FC236}">
                <a16:creationId xmlns:a16="http://schemas.microsoft.com/office/drawing/2014/main" id="{5774DFCE-B213-45B2-B5AE-DFA99141755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Slide Number Placeholder 1">
            <a:extLst>
              <a:ext uri="{FF2B5EF4-FFF2-40B4-BE49-F238E27FC236}">
                <a16:creationId xmlns:a16="http://schemas.microsoft.com/office/drawing/2014/main" id="{CE448ED3-D4D0-4522-A0BC-9B37CA80C75C}"/>
              </a:ext>
            </a:extLst>
          </p:cNvPr>
          <p:cNvSpPr txBox="1">
            <a:spLocks/>
          </p:cNvSpPr>
          <p:nvPr/>
        </p:nvSpPr>
        <p:spPr>
          <a:xfrm>
            <a:off x="15967364" y="9704576"/>
            <a:ext cx="2133600" cy="303313"/>
          </a:xfrm>
          <a:prstGeom prst="rect">
            <a:avLst/>
          </a:prstGeom>
        </p:spPr>
        <p:txBody>
          <a:bodyPr vert="horz" lIns="91440" tIns="45720" rIns="91440" bIns="45720" rtlCol="0" anchor="ctr"/>
          <a:lstStyle>
            <a:defPPr>
              <a:defRPr lang="en-US"/>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5" name="Rectangle 44">
            <a:extLst>
              <a:ext uri="{FF2B5EF4-FFF2-40B4-BE49-F238E27FC236}">
                <a16:creationId xmlns:a16="http://schemas.microsoft.com/office/drawing/2014/main" id="{7401B413-9DA5-4DC3-BA91-56B7F1FC5E3D}"/>
              </a:ext>
            </a:extLst>
          </p:cNvPr>
          <p:cNvSpPr/>
          <p:nvPr/>
        </p:nvSpPr>
        <p:spPr>
          <a:xfrm>
            <a:off x="3572930" y="2736116"/>
            <a:ext cx="5303002" cy="2646038"/>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D" sz="1600" dirty="0"/>
          </a:p>
        </p:txBody>
      </p:sp>
      <p:sp>
        <p:nvSpPr>
          <p:cNvPr id="23" name="TextBox 22">
            <a:extLst>
              <a:ext uri="{FF2B5EF4-FFF2-40B4-BE49-F238E27FC236}">
                <a16:creationId xmlns:a16="http://schemas.microsoft.com/office/drawing/2014/main" id="{973EEB57-A672-4909-B0D7-157CC0985ED0}"/>
              </a:ext>
            </a:extLst>
          </p:cNvPr>
          <p:cNvSpPr txBox="1"/>
          <p:nvPr/>
        </p:nvSpPr>
        <p:spPr>
          <a:xfrm>
            <a:off x="3329970" y="1157890"/>
            <a:ext cx="12574269" cy="954107"/>
          </a:xfrm>
          <a:prstGeom prst="rect">
            <a:avLst/>
          </a:prstGeom>
          <a:noFill/>
        </p:spPr>
        <p:txBody>
          <a:bodyPr wrap="square">
            <a:spAutoFit/>
          </a:bodyPr>
          <a:lstStyle/>
          <a:p>
            <a:pPr algn="ctr"/>
            <a:r>
              <a:rPr lang="en-ID" sz="2800" b="1" dirty="0" err="1">
                <a:solidFill>
                  <a:schemeClr val="tx1"/>
                </a:solidFill>
                <a:highlight>
                  <a:srgbClr val="FFFF00"/>
                </a:highlight>
                <a:latin typeface="Arial" panose="020B0604020202020204" pitchFamily="34" charset="0"/>
                <a:cs typeface="Arial" panose="020B0604020202020204" pitchFamily="34" charset="0"/>
              </a:rPr>
              <a:t>Dalam</a:t>
            </a:r>
            <a:r>
              <a:rPr lang="en-ID" sz="2800" b="1" dirty="0">
                <a:solidFill>
                  <a:schemeClr val="tx1"/>
                </a:solidFill>
                <a:highlight>
                  <a:srgbClr val="FFFF00"/>
                </a:highlight>
                <a:latin typeface="Arial" panose="020B0604020202020204" pitchFamily="34" charset="0"/>
                <a:cs typeface="Arial" panose="020B0604020202020204" pitchFamily="34" charset="0"/>
              </a:rPr>
              <a:t> </a:t>
            </a:r>
            <a:r>
              <a:rPr lang="en-ID" sz="2800" b="1" dirty="0" err="1">
                <a:solidFill>
                  <a:schemeClr val="tx1"/>
                </a:solidFill>
                <a:highlight>
                  <a:srgbClr val="FFFF00"/>
                </a:highlight>
                <a:latin typeface="Arial" panose="020B0604020202020204" pitchFamily="34" charset="0"/>
                <a:cs typeface="Arial" panose="020B0604020202020204" pitchFamily="34" charset="0"/>
              </a:rPr>
              <a:t>rangka</a:t>
            </a:r>
            <a:r>
              <a:rPr lang="en-ID" sz="2800" b="1" dirty="0">
                <a:solidFill>
                  <a:schemeClr val="tx1"/>
                </a:solidFill>
                <a:highlight>
                  <a:srgbClr val="FFFF00"/>
                </a:highlight>
                <a:latin typeface="Arial" panose="020B0604020202020204" pitchFamily="34" charset="0"/>
                <a:cs typeface="Arial" panose="020B0604020202020204" pitchFamily="34" charset="0"/>
              </a:rPr>
              <a:t> </a:t>
            </a:r>
            <a:r>
              <a:rPr lang="en-ID" sz="2800" b="1" dirty="0" err="1">
                <a:solidFill>
                  <a:schemeClr val="tx1"/>
                </a:solidFill>
                <a:highlight>
                  <a:srgbClr val="FFFF00"/>
                </a:highlight>
                <a:latin typeface="Arial" panose="020B0604020202020204" pitchFamily="34" charset="0"/>
                <a:cs typeface="Arial" panose="020B0604020202020204" pitchFamily="34" charset="0"/>
              </a:rPr>
              <a:t>tertib</a:t>
            </a:r>
            <a:r>
              <a:rPr lang="en-ID" sz="2800" b="1" dirty="0">
                <a:solidFill>
                  <a:schemeClr val="tx1"/>
                </a:solidFill>
                <a:highlight>
                  <a:srgbClr val="FFFF00"/>
                </a:highlight>
                <a:latin typeface="Arial" panose="020B0604020202020204" pitchFamily="34" charset="0"/>
                <a:cs typeface="Arial" panose="020B0604020202020204" pitchFamily="34" charset="0"/>
              </a:rPr>
              <a:t> </a:t>
            </a:r>
            <a:r>
              <a:rPr lang="en-ID" sz="2800" b="1" dirty="0" err="1">
                <a:solidFill>
                  <a:schemeClr val="tx1"/>
                </a:solidFill>
                <a:highlight>
                  <a:srgbClr val="FFFF00"/>
                </a:highlight>
                <a:latin typeface="Arial" panose="020B0604020202020204" pitchFamily="34" charset="0"/>
                <a:cs typeface="Arial" panose="020B0604020202020204" pitchFamily="34" charset="0"/>
              </a:rPr>
              <a:t>pencatatan</a:t>
            </a:r>
            <a:r>
              <a:rPr lang="en-ID" sz="2800" b="1" dirty="0">
                <a:solidFill>
                  <a:schemeClr val="tx1"/>
                </a:solidFill>
                <a:highlight>
                  <a:srgbClr val="FFFF00"/>
                </a:highlight>
                <a:latin typeface="Arial" panose="020B0604020202020204" pitchFamily="34" charset="0"/>
                <a:cs typeface="Arial" panose="020B0604020202020204" pitchFamily="34" charset="0"/>
              </a:rPr>
              <a:t> </a:t>
            </a:r>
            <a:r>
              <a:rPr lang="en-ID" sz="2800" b="1" dirty="0" err="1">
                <a:solidFill>
                  <a:schemeClr val="tx1"/>
                </a:solidFill>
                <a:highlight>
                  <a:srgbClr val="FFFF00"/>
                </a:highlight>
                <a:latin typeface="Arial" panose="020B0604020202020204" pitchFamily="34" charset="0"/>
                <a:cs typeface="Arial" panose="020B0604020202020204" pitchFamily="34" charset="0"/>
              </a:rPr>
              <a:t>nama</a:t>
            </a:r>
            <a:r>
              <a:rPr lang="en-ID" sz="2800" b="1" dirty="0">
                <a:solidFill>
                  <a:schemeClr val="tx1"/>
                </a:solidFill>
                <a:highlight>
                  <a:srgbClr val="FFFF00"/>
                </a:highlight>
                <a:latin typeface="Arial" panose="020B0604020202020204" pitchFamily="34" charset="0"/>
                <a:cs typeface="Arial" panose="020B0604020202020204" pitchFamily="34" charset="0"/>
              </a:rPr>
              <a:t> pada </a:t>
            </a:r>
            <a:r>
              <a:rPr lang="en-ID" sz="2800" b="1" dirty="0" err="1">
                <a:solidFill>
                  <a:schemeClr val="tx1"/>
                </a:solidFill>
                <a:highlight>
                  <a:srgbClr val="FFFF00"/>
                </a:highlight>
                <a:latin typeface="Arial" panose="020B0604020202020204" pitchFamily="34" charset="0"/>
                <a:cs typeface="Arial" panose="020B0604020202020204" pitchFamily="34" charset="0"/>
              </a:rPr>
              <a:t>dokumen</a:t>
            </a:r>
            <a:r>
              <a:rPr lang="en-ID" sz="2800" b="1" dirty="0">
                <a:solidFill>
                  <a:schemeClr val="tx1"/>
                </a:solidFill>
                <a:highlight>
                  <a:srgbClr val="FFFF00"/>
                </a:highlight>
                <a:latin typeface="Arial" panose="020B0604020202020204" pitchFamily="34" charset="0"/>
                <a:cs typeface="Arial" panose="020B0604020202020204" pitchFamily="34" charset="0"/>
              </a:rPr>
              <a:t> </a:t>
            </a:r>
            <a:r>
              <a:rPr lang="en-ID" sz="2800" b="1" dirty="0" err="1">
                <a:solidFill>
                  <a:schemeClr val="tx1"/>
                </a:solidFill>
                <a:highlight>
                  <a:srgbClr val="FFFF00"/>
                </a:highlight>
                <a:latin typeface="Arial" panose="020B0604020202020204" pitchFamily="34" charset="0"/>
                <a:cs typeface="Arial" panose="020B0604020202020204" pitchFamily="34" charset="0"/>
              </a:rPr>
              <a:t>kependudukan</a:t>
            </a:r>
            <a:r>
              <a:rPr lang="en-ID" sz="2800" b="1" dirty="0">
                <a:solidFill>
                  <a:schemeClr val="tx1"/>
                </a:solidFill>
                <a:highlight>
                  <a:srgbClr val="FFFF00"/>
                </a:highlight>
                <a:latin typeface="Arial" panose="020B0604020202020204" pitchFamily="34" charset="0"/>
                <a:cs typeface="Arial" panose="020B0604020202020204" pitchFamily="34" charset="0"/>
              </a:rPr>
              <a:t> </a:t>
            </a:r>
            <a:r>
              <a:rPr lang="en-ID" sz="2800" b="1" dirty="0" err="1">
                <a:solidFill>
                  <a:schemeClr val="tx1"/>
                </a:solidFill>
                <a:highlight>
                  <a:srgbClr val="FFFF00"/>
                </a:highlight>
                <a:latin typeface="Arial" panose="020B0604020202020204" pitchFamily="34" charset="0"/>
                <a:cs typeface="Arial" panose="020B0604020202020204" pitchFamily="34" charset="0"/>
              </a:rPr>
              <a:t>berdasarkan</a:t>
            </a:r>
            <a:r>
              <a:rPr lang="en-ID" sz="2800" b="1" dirty="0">
                <a:solidFill>
                  <a:schemeClr val="tx1"/>
                </a:solidFill>
                <a:highlight>
                  <a:srgbClr val="FFFF00"/>
                </a:highlight>
                <a:latin typeface="Arial" panose="020B0604020202020204" pitchFamily="34" charset="0"/>
                <a:cs typeface="Arial" panose="020B0604020202020204" pitchFamily="34" charset="0"/>
              </a:rPr>
              <a:t> </a:t>
            </a:r>
            <a:r>
              <a:rPr lang="en-ID" sz="2800" b="1" dirty="0" err="1">
                <a:solidFill>
                  <a:schemeClr val="tx1"/>
                </a:solidFill>
                <a:highlight>
                  <a:srgbClr val="FFFF00"/>
                </a:highlight>
                <a:latin typeface="Arial" panose="020B0604020202020204" pitchFamily="34" charset="0"/>
                <a:cs typeface="Arial" panose="020B0604020202020204" pitchFamily="34" charset="0"/>
              </a:rPr>
              <a:t>Permendagri</a:t>
            </a:r>
            <a:r>
              <a:rPr lang="en-ID" sz="2800" b="1" dirty="0">
                <a:solidFill>
                  <a:schemeClr val="tx1"/>
                </a:solidFill>
                <a:highlight>
                  <a:srgbClr val="FFFF00"/>
                </a:highlight>
                <a:latin typeface="Arial" panose="020B0604020202020204" pitchFamily="34" charset="0"/>
                <a:cs typeface="Arial" panose="020B0604020202020204" pitchFamily="34" charset="0"/>
              </a:rPr>
              <a:t> </a:t>
            </a:r>
            <a:r>
              <a:rPr lang="en-ID" sz="2800" b="1" dirty="0" err="1">
                <a:solidFill>
                  <a:schemeClr val="tx1"/>
                </a:solidFill>
                <a:highlight>
                  <a:srgbClr val="FFFF00"/>
                </a:highlight>
                <a:latin typeface="Arial" panose="020B0604020202020204" pitchFamily="34" charset="0"/>
                <a:cs typeface="Arial" panose="020B0604020202020204" pitchFamily="34" charset="0"/>
              </a:rPr>
              <a:t>Nomor</a:t>
            </a:r>
            <a:r>
              <a:rPr lang="en-ID" sz="2800" b="1" dirty="0">
                <a:solidFill>
                  <a:schemeClr val="tx1"/>
                </a:solidFill>
                <a:highlight>
                  <a:srgbClr val="FFFF00"/>
                </a:highlight>
                <a:latin typeface="Arial" panose="020B0604020202020204" pitchFamily="34" charset="0"/>
                <a:cs typeface="Arial" panose="020B0604020202020204" pitchFamily="34" charset="0"/>
              </a:rPr>
              <a:t> 73 </a:t>
            </a:r>
            <a:r>
              <a:rPr lang="en-ID" sz="2800" b="1" dirty="0" err="1">
                <a:solidFill>
                  <a:schemeClr val="tx1"/>
                </a:solidFill>
                <a:highlight>
                  <a:srgbClr val="FFFF00"/>
                </a:highlight>
                <a:latin typeface="Arial" panose="020B0604020202020204" pitchFamily="34" charset="0"/>
                <a:cs typeface="Arial" panose="020B0604020202020204" pitchFamily="34" charset="0"/>
              </a:rPr>
              <a:t>Tahun</a:t>
            </a:r>
            <a:r>
              <a:rPr lang="en-ID" sz="2800" b="1" dirty="0">
                <a:solidFill>
                  <a:schemeClr val="tx1"/>
                </a:solidFill>
                <a:highlight>
                  <a:srgbClr val="FFFF00"/>
                </a:highlight>
                <a:latin typeface="Arial" panose="020B0604020202020204" pitchFamily="34" charset="0"/>
                <a:cs typeface="Arial" panose="020B0604020202020204" pitchFamily="34" charset="0"/>
              </a:rPr>
              <a:t> 2022, </a:t>
            </a:r>
            <a:r>
              <a:rPr lang="en-ID" sz="2800" b="1" dirty="0" err="1">
                <a:solidFill>
                  <a:schemeClr val="tx1"/>
                </a:solidFill>
                <a:highlight>
                  <a:srgbClr val="FFFF00"/>
                </a:highlight>
                <a:latin typeface="Arial" panose="020B0604020202020204" pitchFamily="34" charset="0"/>
                <a:cs typeface="Arial" panose="020B0604020202020204" pitchFamily="34" charset="0"/>
              </a:rPr>
              <a:t>disampaikan</a:t>
            </a:r>
            <a:r>
              <a:rPr lang="en-ID" sz="2800" b="1" dirty="0">
                <a:solidFill>
                  <a:schemeClr val="tx1"/>
                </a:solidFill>
                <a:highlight>
                  <a:srgbClr val="FFFF00"/>
                </a:highlight>
                <a:latin typeface="Arial" panose="020B0604020202020204" pitchFamily="34" charset="0"/>
                <a:cs typeface="Arial" panose="020B0604020202020204" pitchFamily="34" charset="0"/>
              </a:rPr>
              <a:t> </a:t>
            </a:r>
            <a:r>
              <a:rPr lang="en-ID" sz="2800" b="1" dirty="0" err="1">
                <a:solidFill>
                  <a:schemeClr val="tx1"/>
                </a:solidFill>
                <a:highlight>
                  <a:srgbClr val="FFFF00"/>
                </a:highlight>
                <a:latin typeface="Arial" panose="020B0604020202020204" pitchFamily="34" charset="0"/>
                <a:cs typeface="Arial" panose="020B0604020202020204" pitchFamily="34" charset="0"/>
              </a:rPr>
              <a:t>bahwa</a:t>
            </a:r>
            <a:r>
              <a:rPr lang="en-ID" sz="2800" b="1" dirty="0">
                <a:solidFill>
                  <a:schemeClr val="tx1"/>
                </a:solidFill>
                <a:highlight>
                  <a:srgbClr val="FFFF00"/>
                </a:highlight>
                <a:latin typeface="Arial" panose="020B0604020202020204" pitchFamily="34" charset="0"/>
                <a:cs typeface="Arial" panose="020B0604020202020204" pitchFamily="34" charset="0"/>
              </a:rPr>
              <a:t>:</a:t>
            </a:r>
            <a:endParaRPr lang="en-ID" sz="2800" dirty="0">
              <a:solidFill>
                <a:schemeClr val="tx1"/>
              </a:solidFill>
              <a:highlight>
                <a:srgbClr val="FFFF00"/>
              </a:highlight>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E0AD07B2-7BB9-4FC5-987F-3FADE478756D}"/>
              </a:ext>
            </a:extLst>
          </p:cNvPr>
          <p:cNvSpPr txBox="1"/>
          <p:nvPr/>
        </p:nvSpPr>
        <p:spPr>
          <a:xfrm>
            <a:off x="3723828" y="2791354"/>
            <a:ext cx="4962972" cy="2333459"/>
          </a:xfrm>
          <a:prstGeom prst="rect">
            <a:avLst/>
          </a:prstGeom>
          <a:noFill/>
        </p:spPr>
        <p:txBody>
          <a:bodyPr wrap="square">
            <a:spAutoFit/>
          </a:bodyPr>
          <a:lstStyle/>
          <a:p>
            <a:pPr marL="342900" lvl="0" indent="-342900" algn="just">
              <a:lnSpc>
                <a:spcPct val="115000"/>
              </a:lnSpc>
              <a:buFont typeface="+mj-lt"/>
              <a:buAutoNum type="alphaLcPeriod"/>
            </a:pPr>
            <a:r>
              <a:rPr lang="en-US" sz="1600" b="1" kern="100" dirty="0" err="1">
                <a:effectLst/>
                <a:latin typeface="Arial" panose="020B0604020202020204" pitchFamily="34" charset="0"/>
                <a:ea typeface="Calibri" panose="020F0502020204030204" pitchFamily="34" charset="0"/>
                <a:cs typeface="Arial" panose="020B0604020202020204" pitchFamily="34" charset="0"/>
              </a:rPr>
              <a:t>pencatatan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nama</a:t>
            </a:r>
            <a:r>
              <a:rPr lang="en-US" sz="1600" b="1" kern="100" dirty="0">
                <a:effectLst/>
                <a:latin typeface="Arial" panose="020B0604020202020204" pitchFamily="34" charset="0"/>
                <a:ea typeface="Calibri" panose="020F0502020204030204" pitchFamily="34" charset="0"/>
                <a:cs typeface="Arial" panose="020B0604020202020204" pitchFamily="34" charset="0"/>
              </a:rPr>
              <a:t> pada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dokumen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kependudukan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diperlukan</a:t>
            </a:r>
            <a:r>
              <a:rPr lang="en-US" sz="1600" b="1" kern="100" dirty="0">
                <a:effectLst/>
                <a:latin typeface="Arial" panose="020B0604020202020204" pitchFamily="34" charset="0"/>
                <a:ea typeface="Calibri" panose="020F0502020204030204" pitchFamily="34" charset="0"/>
                <a:cs typeface="Arial" panose="020B0604020202020204" pitchFamily="34" charset="0"/>
              </a:rPr>
              <a:t> oleh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Penduduk</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sebagai</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identitas</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diri</a:t>
            </a:r>
            <a:r>
              <a:rPr lang="en-US" sz="1600" b="1" kern="100" dirty="0">
                <a:effectLst/>
                <a:latin typeface="Arial" panose="020B0604020202020204" pitchFamily="34" charset="0"/>
                <a:ea typeface="Calibri" panose="020F0502020204030204" pitchFamily="34" charset="0"/>
                <a:cs typeface="Arial" panose="020B0604020202020204" pitchFamily="34" charset="0"/>
              </a:rPr>
              <a:t> agar negara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dapat</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memberikan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pelindungan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dalam</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pemenuhan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hak</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konstitusional</a:t>
            </a:r>
            <a:r>
              <a:rPr lang="en-US" sz="1600" b="1" kern="100" dirty="0">
                <a:effectLst/>
                <a:latin typeface="Arial" panose="020B0604020202020204" pitchFamily="34" charset="0"/>
                <a:ea typeface="Calibri" panose="020F0502020204030204" pitchFamily="34" charset="0"/>
                <a:cs typeface="Arial" panose="020B0604020202020204" pitchFamily="34" charset="0"/>
              </a:rPr>
              <a:t> dan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tertib</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administrasi</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kependudukan</a:t>
            </a:r>
            <a:r>
              <a:rPr lang="en-US" sz="1600" b="1" kern="100" dirty="0">
                <a:effectLst/>
                <a:latin typeface="Arial" panose="020B0604020202020204" pitchFamily="34" charset="0"/>
                <a:ea typeface="Calibri" panose="020F0502020204030204" pitchFamily="34" charset="0"/>
                <a:cs typeface="Arial" panose="020B0604020202020204" pitchFamily="34" charset="0"/>
              </a:rPr>
              <a:t>, yang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dilakukan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sesuai</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prinsip</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persyaratan</a:t>
            </a:r>
            <a:r>
              <a:rPr lang="en-US" sz="1600" b="1" kern="100" dirty="0">
                <a:effectLst/>
                <a:latin typeface="Arial" panose="020B0604020202020204" pitchFamily="34" charset="0"/>
                <a:ea typeface="Calibri" panose="020F0502020204030204" pitchFamily="34" charset="0"/>
                <a:cs typeface="Arial" panose="020B0604020202020204" pitchFamily="34" charset="0"/>
              </a:rPr>
              <a:t> dan tata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cara</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pencatatan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nama</a:t>
            </a:r>
            <a:r>
              <a:rPr lang="en-US" sz="1600" b="1" kern="100" dirty="0">
                <a:effectLst/>
                <a:latin typeface="Arial" panose="020B0604020202020204" pitchFamily="34" charset="0"/>
                <a:ea typeface="Calibri" panose="020F0502020204030204" pitchFamily="34" charset="0"/>
                <a:cs typeface="Arial" panose="020B0604020202020204" pitchFamily="34" charset="0"/>
              </a:rPr>
              <a:t> pada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dokumen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kependudukan</a:t>
            </a:r>
            <a:r>
              <a:rPr lang="en-US" sz="1600" b="1" kern="100" dirty="0">
                <a:effectLst/>
                <a:latin typeface="Arial" panose="020B0604020202020204" pitchFamily="34" charset="0"/>
                <a:ea typeface="Calibri" panose="020F0502020204030204" pitchFamily="34" charset="0"/>
                <a:cs typeface="Arial" panose="020B0604020202020204" pitchFamily="34" charset="0"/>
              </a:rPr>
              <a:t>;</a:t>
            </a:r>
            <a:endParaRPr lang="en-ID" sz="1600" b="1" kern="1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1B34ED62-39AE-437D-98C8-75172FF8B765}"/>
              </a:ext>
            </a:extLst>
          </p:cNvPr>
          <p:cNvGrpSpPr/>
          <p:nvPr/>
        </p:nvGrpSpPr>
        <p:grpSpPr>
          <a:xfrm>
            <a:off x="3572929" y="5503248"/>
            <a:ext cx="5303003" cy="3412347"/>
            <a:chOff x="6396564" y="3041432"/>
            <a:chExt cx="5494871" cy="4083267"/>
          </a:xfrm>
        </p:grpSpPr>
        <p:sp>
          <p:nvSpPr>
            <p:cNvPr id="32" name="Rectangle 31">
              <a:extLst>
                <a:ext uri="{FF2B5EF4-FFF2-40B4-BE49-F238E27FC236}">
                  <a16:creationId xmlns:a16="http://schemas.microsoft.com/office/drawing/2014/main" id="{68C08898-C8E6-4F88-84DC-5845A1AB344D}"/>
                </a:ext>
              </a:extLst>
            </p:cNvPr>
            <p:cNvSpPr/>
            <p:nvPr/>
          </p:nvSpPr>
          <p:spPr>
            <a:xfrm>
              <a:off x="6396564" y="3041432"/>
              <a:ext cx="5494871" cy="4083267"/>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D" sz="1600" dirty="0"/>
            </a:p>
          </p:txBody>
        </p:sp>
        <p:sp>
          <p:nvSpPr>
            <p:cNvPr id="34" name="TextBox 33">
              <a:extLst>
                <a:ext uri="{FF2B5EF4-FFF2-40B4-BE49-F238E27FC236}">
                  <a16:creationId xmlns:a16="http://schemas.microsoft.com/office/drawing/2014/main" id="{15BA4C2F-CB45-45E3-9896-252410D0BE65}"/>
                </a:ext>
              </a:extLst>
            </p:cNvPr>
            <p:cNvSpPr txBox="1"/>
            <p:nvPr/>
          </p:nvSpPr>
          <p:spPr>
            <a:xfrm>
              <a:off x="6588430" y="3257560"/>
              <a:ext cx="5111137" cy="2899768"/>
            </a:xfrm>
            <a:prstGeom prst="rect">
              <a:avLst/>
            </a:prstGeom>
            <a:noFill/>
          </p:spPr>
          <p:txBody>
            <a:bodyPr wrap="square">
              <a:spAutoFit/>
            </a:bodyPr>
            <a:lstStyle/>
            <a:p>
              <a:pPr marL="342900" lvl="0" indent="-342900" algn="just">
                <a:lnSpc>
                  <a:spcPct val="115000"/>
                </a:lnSpc>
                <a:buFont typeface="+mj-lt"/>
                <a:buAutoNum type="alphaLcPeriod" startAt="2"/>
              </a:pPr>
              <a:r>
                <a:rPr lang="en-US" sz="1600" b="1" kern="100" dirty="0" err="1">
                  <a:effectLst/>
                  <a:latin typeface="Arial" panose="020B0604020202020204" pitchFamily="34" charset="0"/>
                  <a:ea typeface="Calibri" panose="020F0502020204030204" pitchFamily="34" charset="0"/>
                  <a:cs typeface="Arial" panose="020B0604020202020204" pitchFamily="34" charset="0"/>
                </a:rPr>
                <a:t>Pejabat</a:t>
              </a:r>
              <a:r>
                <a:rPr lang="en-US" sz="1600" b="1" kern="100" dirty="0">
                  <a:effectLst/>
                  <a:latin typeface="Arial" panose="020B0604020202020204" pitchFamily="34" charset="0"/>
                  <a:ea typeface="Calibri" panose="020F0502020204030204" pitchFamily="34" charset="0"/>
                  <a:cs typeface="Arial" panose="020B0604020202020204" pitchFamily="34" charset="0"/>
                </a:rPr>
                <a:t> pada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Disdukcapil</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Kabupaten</a:t>
              </a:r>
              <a:r>
                <a:rPr lang="en-US" sz="1600" b="1" kern="100" dirty="0">
                  <a:effectLst/>
                  <a:latin typeface="Arial" panose="020B0604020202020204" pitchFamily="34" charset="0"/>
                  <a:ea typeface="Calibri" panose="020F0502020204030204" pitchFamily="34" charset="0"/>
                  <a:cs typeface="Arial" panose="020B0604020202020204" pitchFamily="34" charset="0"/>
                </a:rPr>
                <a:t>/Kota, UPT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Disdukcapil</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KabKota</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atau</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Perwakilan</a:t>
              </a:r>
              <a:r>
                <a:rPr lang="en-US" sz="1600" b="1" kern="100" dirty="0">
                  <a:effectLst/>
                  <a:latin typeface="Arial" panose="020B0604020202020204" pitchFamily="34" charset="0"/>
                  <a:ea typeface="Calibri" panose="020F0502020204030204" pitchFamily="34" charset="0"/>
                  <a:cs typeface="Arial" panose="020B0604020202020204" pitchFamily="34" charset="0"/>
                </a:rPr>
                <a:t> RI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melakukan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pembinaan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kepada</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Penduduk</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mengenai</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prinsip</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persyaratan</a:t>
              </a:r>
              <a:r>
                <a:rPr lang="en-US" sz="1600" b="1" kern="100" dirty="0">
                  <a:effectLst/>
                  <a:latin typeface="Arial" panose="020B0604020202020204" pitchFamily="34" charset="0"/>
                  <a:ea typeface="Calibri" panose="020F0502020204030204" pitchFamily="34" charset="0"/>
                  <a:cs typeface="Arial" panose="020B0604020202020204" pitchFamily="34" charset="0"/>
                </a:rPr>
                <a:t>, dan tata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cara</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pencatatan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nama</a:t>
              </a:r>
              <a:r>
                <a:rPr lang="en-US" sz="1600" b="1" kern="100" dirty="0">
                  <a:effectLst/>
                  <a:latin typeface="Arial" panose="020B0604020202020204" pitchFamily="34" charset="0"/>
                  <a:ea typeface="Calibri" panose="020F0502020204030204" pitchFamily="34" charset="0"/>
                  <a:cs typeface="Arial" panose="020B0604020202020204" pitchFamily="34" charset="0"/>
                </a:rPr>
                <a:t> pada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dokumen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kependudukan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melalui</a:t>
              </a:r>
              <a:r>
                <a:rPr lang="en-US" sz="1600" b="1" kern="100" dirty="0">
                  <a:effectLst/>
                  <a:latin typeface="Arial" panose="020B0604020202020204" pitchFamily="34" charset="0"/>
                  <a:ea typeface="Calibri" panose="020F0502020204030204" pitchFamily="34" charset="0"/>
                  <a:cs typeface="Arial" panose="020B0604020202020204" pitchFamily="34" charset="0"/>
                </a:rPr>
                <a:t> saran,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edukasi</a:t>
              </a:r>
              <a:r>
                <a:rPr lang="en-US" sz="1600" b="1" kern="100" dirty="0">
                  <a:effectLst/>
                  <a:latin typeface="Arial" panose="020B0604020202020204" pitchFamily="34" charset="0"/>
                  <a:ea typeface="Calibri" panose="020F0502020204030204" pitchFamily="34" charset="0"/>
                  <a:cs typeface="Arial" panose="020B0604020202020204" pitchFamily="34" charset="0"/>
                </a:rPr>
                <a:t> dan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informasi</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serta</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meningkatkan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sosialisasi</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secara</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masif</a:t>
              </a:r>
              <a:r>
                <a:rPr lang="en-US" sz="1600" b="1" kern="100" dirty="0">
                  <a:effectLst/>
                  <a:latin typeface="Arial" panose="020B0604020202020204" pitchFamily="34" charset="0"/>
                  <a:ea typeface="Calibri" panose="020F0502020204030204" pitchFamily="34" charset="0"/>
                  <a:cs typeface="Arial" panose="020B0604020202020204" pitchFamily="34" charset="0"/>
                </a:rPr>
                <a:t> dan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berkelanjutan</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melalui</a:t>
              </a:r>
              <a:r>
                <a:rPr lang="en-US" sz="1600" b="1" kern="100" dirty="0">
                  <a:effectLst/>
                  <a:latin typeface="Arial" panose="020B0604020202020204" pitchFamily="34" charset="0"/>
                  <a:ea typeface="Calibri" panose="020F0502020204030204" pitchFamily="34" charset="0"/>
                  <a:cs typeface="Arial" panose="020B0604020202020204" pitchFamily="34" charset="0"/>
                </a:rPr>
                <a:t> media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cetak</a:t>
              </a:r>
              <a:r>
                <a:rPr lang="en-US" sz="1600" b="1" kern="100" dirty="0">
                  <a:effectLst/>
                  <a:latin typeface="Arial" panose="020B0604020202020204" pitchFamily="34" charset="0"/>
                  <a:ea typeface="Calibri" panose="020F0502020204030204" pitchFamily="34" charset="0"/>
                  <a:cs typeface="Arial" panose="020B0604020202020204" pitchFamily="34" charset="0"/>
                </a:rPr>
                <a:t>, media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elektronik</a:t>
              </a:r>
              <a:r>
                <a:rPr lang="en-US" sz="1600" b="1" kern="100" dirty="0">
                  <a:effectLst/>
                  <a:latin typeface="Arial" panose="020B0604020202020204" pitchFamily="34" charset="0"/>
                  <a:ea typeface="Calibri" panose="020F0502020204030204" pitchFamily="34" charset="0"/>
                  <a:cs typeface="Arial" panose="020B0604020202020204" pitchFamily="34" charset="0"/>
                </a:rPr>
                <a:t>, media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sosial</a:t>
              </a:r>
              <a:r>
                <a:rPr lang="en-US" sz="1600" b="1" kern="100" dirty="0">
                  <a:effectLst/>
                  <a:latin typeface="Arial" panose="020B0604020202020204" pitchFamily="34" charset="0"/>
                  <a:ea typeface="Calibri" panose="020F0502020204030204" pitchFamily="34" charset="0"/>
                  <a:cs typeface="Arial" panose="020B0604020202020204" pitchFamily="34" charset="0"/>
                </a:rPr>
                <a:t> dan/</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atau</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secara</a:t>
              </a:r>
              <a:r>
                <a:rPr lang="en-US" sz="1600" b="1" kern="100" dirty="0">
                  <a:effectLst/>
                  <a:latin typeface="Arial" panose="020B0604020202020204" pitchFamily="34" charset="0"/>
                  <a:ea typeface="Calibri" panose="020F0502020204030204" pitchFamily="34" charset="0"/>
                  <a:cs typeface="Arial" panose="020B0604020202020204" pitchFamily="34" charset="0"/>
                </a:rPr>
                <a:t> </a:t>
              </a:r>
              <a:r>
                <a:rPr lang="en-US" sz="1600" b="1" kern="100" dirty="0" err="1">
                  <a:effectLst/>
                  <a:latin typeface="Arial" panose="020B0604020202020204" pitchFamily="34" charset="0"/>
                  <a:ea typeface="Calibri" panose="020F0502020204030204" pitchFamily="34" charset="0"/>
                  <a:cs typeface="Arial" panose="020B0604020202020204" pitchFamily="34" charset="0"/>
                </a:rPr>
                <a:t>langsung</a:t>
              </a:r>
              <a:r>
                <a:rPr lang="en-US" sz="1600" b="1" kern="100" dirty="0">
                  <a:effectLst/>
                  <a:latin typeface="Arial" panose="020B0604020202020204" pitchFamily="34" charset="0"/>
                  <a:ea typeface="Calibri" panose="020F0502020204030204" pitchFamily="34" charset="0"/>
                  <a:cs typeface="Arial" panose="020B0604020202020204" pitchFamily="34" charset="0"/>
                </a:rPr>
                <a:t>;</a:t>
              </a:r>
              <a:endParaRPr lang="en-ID" sz="1600" b="1" kern="1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37" name="Rectangle 36">
            <a:extLst>
              <a:ext uri="{FF2B5EF4-FFF2-40B4-BE49-F238E27FC236}">
                <a16:creationId xmlns:a16="http://schemas.microsoft.com/office/drawing/2014/main" id="{8FA9081B-30D3-4D77-8202-FB2186D48887}"/>
              </a:ext>
            </a:extLst>
          </p:cNvPr>
          <p:cNvSpPr/>
          <p:nvPr/>
        </p:nvSpPr>
        <p:spPr>
          <a:xfrm>
            <a:off x="9677400" y="2736116"/>
            <a:ext cx="5494871" cy="6179479"/>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D" dirty="0"/>
          </a:p>
        </p:txBody>
      </p:sp>
      <p:sp>
        <p:nvSpPr>
          <p:cNvPr id="38" name="TextBox 37">
            <a:extLst>
              <a:ext uri="{FF2B5EF4-FFF2-40B4-BE49-F238E27FC236}">
                <a16:creationId xmlns:a16="http://schemas.microsoft.com/office/drawing/2014/main" id="{19240318-F7AD-4EC0-8AB4-7B69B219E980}"/>
              </a:ext>
            </a:extLst>
          </p:cNvPr>
          <p:cNvSpPr txBox="1"/>
          <p:nvPr/>
        </p:nvSpPr>
        <p:spPr>
          <a:xfrm>
            <a:off x="9718984" y="2791354"/>
            <a:ext cx="5411701" cy="6124241"/>
          </a:xfrm>
          <a:prstGeom prst="rect">
            <a:avLst/>
          </a:prstGeom>
          <a:noFill/>
        </p:spPr>
        <p:txBody>
          <a:bodyPr wrap="square">
            <a:spAutoFit/>
          </a:bodyPr>
          <a:lstStyle/>
          <a:p>
            <a:pPr marL="342900" lvl="0" indent="-342900" algn="just">
              <a:lnSpc>
                <a:spcPct val="115000"/>
              </a:lnSpc>
              <a:buFont typeface="+mj-lt"/>
              <a:buAutoNum type="alphaLcPeriod" startAt="3"/>
            </a:pP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Sanksi</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yang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diberikan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kepada</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penduduk</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yaitu</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Pejabat</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Dukcapil</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tidak</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mencatatkan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dan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menerbitkan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dokumen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dan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kepada</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Pejabat</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Dukcapil</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diberikan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sanksi</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administratif</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berupa</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teguran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secara</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tertulis</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dari</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Menteri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melalui</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Dirjen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Dukcapil</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yang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melanggar</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ketentuan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persyaratan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dan tata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cara</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pencatatan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nama</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pada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dokumen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kependudukan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dalam</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Pasal</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4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ayat</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(2) dan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Pasal</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5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ayat</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(3)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Permendagri</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Nomor</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73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Tahun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2022,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yaitu</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persyaratan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dan tata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cara</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pencatatan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nama</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pada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dokumen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kependudukan</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err="1">
                <a:effectLst/>
                <a:latin typeface="Arial" panose="020B0604020202020204" pitchFamily="34" charset="0"/>
                <a:ea typeface="Calibri" panose="020F0502020204030204" pitchFamily="34" charset="0"/>
                <a:cs typeface="Times New Roman" panose="02020603050405020304" pitchFamily="18" charset="0"/>
              </a:rPr>
              <a:t>dilarang</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t>
            </a:r>
            <a:endParaRPr lang="en-ID"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buFont typeface="+mj-lt"/>
              <a:buAutoNum type="arabicParenR"/>
            </a:pPr>
            <a:r>
              <a:rPr lang="en-US" b="1" kern="100" dirty="0" err="1">
                <a:effectLst/>
                <a:latin typeface="Arial" panose="020B0604020202020204" pitchFamily="34" charset="0"/>
                <a:ea typeface="Calibri" panose="020F0502020204030204" pitchFamily="34" charset="0"/>
                <a:cs typeface="Times New Roman" panose="02020603050405020304" pitchFamily="18" charset="0"/>
              </a:rPr>
              <a:t>jumlah</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huruf</a:t>
            </a:r>
            <a:r>
              <a:rPr lang="en-US" b="1" kern="100" dirty="0">
                <a:effectLst/>
                <a:latin typeface="Arial" panose="020B0604020202020204" pitchFamily="34" charset="0"/>
                <a:ea typeface="Calibri" panose="020F0502020204030204" pitchFamily="34" charset="0"/>
                <a:cs typeface="Times New Roman" panose="02020603050405020304" pitchFamily="18" charset="0"/>
              </a:rPr>
              <a:t> paling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banyak</a:t>
            </a:r>
            <a:r>
              <a:rPr lang="en-US" b="1" kern="100" dirty="0">
                <a:effectLst/>
                <a:latin typeface="Arial" panose="020B0604020202020204" pitchFamily="34" charset="0"/>
                <a:ea typeface="Calibri" panose="020F0502020204030204" pitchFamily="34" charset="0"/>
                <a:cs typeface="Times New Roman" panose="02020603050405020304" pitchFamily="18" charset="0"/>
              </a:rPr>
              <a:t> 60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enam</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puluh</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huruf</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termasuk</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spasi</a:t>
            </a:r>
            <a:r>
              <a:rPr lang="en-US" b="1" kern="100" dirty="0">
                <a:effectLst/>
                <a:latin typeface="Arial" panose="020B0604020202020204" pitchFamily="34" charset="0"/>
                <a:ea typeface="Calibri" panose="020F0502020204030204" pitchFamily="34" charset="0"/>
                <a:cs typeface="Times New Roman" panose="02020603050405020304" pitchFamily="18" charset="0"/>
              </a:rPr>
              <a:t>;</a:t>
            </a:r>
            <a:endParaRPr lang="en-ID" b="1"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buFont typeface="+mj-lt"/>
              <a:buAutoNum type="arabicParenR"/>
            </a:pPr>
            <a:r>
              <a:rPr lang="en-US" b="1" kern="100" dirty="0" err="1">
                <a:effectLst/>
                <a:latin typeface="Arial" panose="020B0604020202020204" pitchFamily="34" charset="0"/>
                <a:ea typeface="Calibri" panose="020F0502020204030204" pitchFamily="34" charset="0"/>
                <a:cs typeface="Times New Roman" panose="02020603050405020304" pitchFamily="18" charset="0"/>
              </a:rPr>
              <a:t>disingkat</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kecuali</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tidak</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diartikan</a:t>
            </a:r>
            <a:r>
              <a:rPr lang="en-US" b="1" kern="100" dirty="0">
                <a:effectLst/>
                <a:latin typeface="Arial" panose="020B0604020202020204" pitchFamily="34" charset="0"/>
                <a:ea typeface="Calibri" panose="020F0502020204030204" pitchFamily="34" charset="0"/>
                <a:cs typeface="Times New Roman" panose="02020603050405020304" pitchFamily="18" charset="0"/>
              </a:rPr>
              <a:t> lain;</a:t>
            </a:r>
            <a:endParaRPr lang="en-ID" b="1"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buFont typeface="+mj-lt"/>
              <a:buAutoNum type="arabicParenR"/>
            </a:pPr>
            <a:r>
              <a:rPr lang="en-US" b="1" kern="100" dirty="0" err="1">
                <a:effectLst/>
                <a:latin typeface="Arial" panose="020B0604020202020204" pitchFamily="34" charset="0"/>
                <a:ea typeface="Calibri" panose="020F0502020204030204" pitchFamily="34" charset="0"/>
                <a:cs typeface="Times New Roman" panose="02020603050405020304" pitchFamily="18" charset="0"/>
              </a:rPr>
              <a:t>menggunakan</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angka</a:t>
            </a:r>
            <a:r>
              <a:rPr lang="en-US" b="1" kern="100" dirty="0">
                <a:effectLst/>
                <a:latin typeface="Arial" panose="020B0604020202020204" pitchFamily="34" charset="0"/>
                <a:ea typeface="Calibri" panose="020F0502020204030204" pitchFamily="34" charset="0"/>
                <a:cs typeface="Times New Roman" panose="02020603050405020304" pitchFamily="18" charset="0"/>
              </a:rPr>
              <a:t> dan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tanda</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baca</a:t>
            </a:r>
            <a:r>
              <a:rPr lang="en-US" b="1" kern="100" dirty="0">
                <a:effectLst/>
                <a:latin typeface="Arial" panose="020B0604020202020204" pitchFamily="34" charset="0"/>
                <a:ea typeface="Calibri" panose="020F0502020204030204" pitchFamily="34" charset="0"/>
                <a:cs typeface="Times New Roman" panose="02020603050405020304" pitchFamily="18" charset="0"/>
              </a:rPr>
              <a:t>;</a:t>
            </a:r>
            <a:endParaRPr lang="en-ID" b="1"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800"/>
              </a:spcAft>
              <a:buFont typeface="+mj-lt"/>
              <a:buAutoNum type="arabicParenR"/>
            </a:pPr>
            <a:r>
              <a:rPr lang="en-US" b="1" kern="100" dirty="0" err="1">
                <a:effectLst/>
                <a:latin typeface="Arial" panose="020B0604020202020204" pitchFamily="34" charset="0"/>
                <a:ea typeface="Calibri" panose="020F0502020204030204" pitchFamily="34" charset="0"/>
                <a:cs typeface="Times New Roman" panose="02020603050405020304" pitchFamily="18" charset="0"/>
              </a:rPr>
              <a:t>mencantumkan</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gelar</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pendidikan</a:t>
            </a:r>
            <a:r>
              <a:rPr lang="en-US" b="1" kern="100" dirty="0">
                <a:effectLst/>
                <a:latin typeface="Arial" panose="020B0604020202020204" pitchFamily="34" charset="0"/>
                <a:ea typeface="Calibri" panose="020F0502020204030204" pitchFamily="34" charset="0"/>
                <a:cs typeface="Times New Roman" panose="02020603050405020304" pitchFamily="18" charset="0"/>
              </a:rPr>
              <a:t> dan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keagamaan</a:t>
            </a:r>
            <a:r>
              <a:rPr lang="en-US" b="1" kern="100" dirty="0">
                <a:effectLst/>
                <a:latin typeface="Arial" panose="020B0604020202020204" pitchFamily="34" charset="0"/>
                <a:ea typeface="Calibri" panose="020F0502020204030204" pitchFamily="34" charset="0"/>
                <a:cs typeface="Times New Roman" panose="02020603050405020304" pitchFamily="18" charset="0"/>
              </a:rPr>
              <a:t> pada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akta</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pencatatan</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err="1">
                <a:effectLst/>
                <a:latin typeface="Arial" panose="020B0604020202020204" pitchFamily="34" charset="0"/>
                <a:ea typeface="Calibri" panose="020F0502020204030204" pitchFamily="34" charset="0"/>
                <a:cs typeface="Times New Roman" panose="02020603050405020304" pitchFamily="18" charset="0"/>
              </a:rPr>
              <a:t>sipil</a:t>
            </a:r>
            <a:endParaRPr lang="en-ID"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9801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942DA1-70F4-4B0F-94B3-5B427E62DB87}"/>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3" name="Rectangle 2">
            <a:extLst>
              <a:ext uri="{FF2B5EF4-FFF2-40B4-BE49-F238E27FC236}">
                <a16:creationId xmlns:a16="http://schemas.microsoft.com/office/drawing/2014/main" id="{4A801DBC-27B0-4ED0-A4B7-2DCB57F687E0}"/>
              </a:ext>
            </a:extLst>
          </p:cNvPr>
          <p:cNvSpPr/>
          <p:nvPr/>
        </p:nvSpPr>
        <p:spPr>
          <a:xfrm>
            <a:off x="1143000" y="1790700"/>
            <a:ext cx="16002000" cy="62484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12">
            <a:extLst>
              <a:ext uri="{FF2B5EF4-FFF2-40B4-BE49-F238E27FC236}">
                <a16:creationId xmlns:a16="http://schemas.microsoft.com/office/drawing/2014/main" id="{521D39B0-2451-4A91-B403-164B7DD2E7B3}"/>
              </a:ext>
            </a:extLst>
          </p:cNvPr>
          <p:cNvSpPr txBox="1"/>
          <p:nvPr/>
        </p:nvSpPr>
        <p:spPr>
          <a:xfrm>
            <a:off x="1455338" y="3162300"/>
            <a:ext cx="15377324" cy="3256789"/>
          </a:xfrm>
          <a:prstGeom prst="rect">
            <a:avLst/>
          </a:prstGeom>
        </p:spPr>
        <p:txBody>
          <a:bodyPr wrap="square" lIns="0" tIns="0" rIns="0" bIns="0" rtlCol="0" anchor="t">
            <a:spAutoFit/>
          </a:bodyPr>
          <a:lstStyle/>
          <a:p>
            <a:pPr algn="ctr">
              <a:lnSpc>
                <a:spcPct val="107000"/>
              </a:lnSpc>
              <a:spcAft>
                <a:spcPts val="800"/>
              </a:spcAft>
            </a:pPr>
            <a:r>
              <a:rPr lang="id-ID" sz="4000" b="1" noProof="1">
                <a:latin typeface="Roboto" panose="02000000000000000000" pitchFamily="2" charset="0"/>
                <a:ea typeface="Roboto" panose="02000000000000000000" pitchFamily="2" charset="0"/>
                <a:cs typeface="Roboto" panose="02000000000000000000" pitchFamily="2" charset="0"/>
              </a:rPr>
              <a:t>Pencatatan nama pada dokumen kependudukan </a:t>
            </a:r>
            <a:r>
              <a:rPr lang="id-ID" sz="4000" b="1" noProof="1">
                <a:highlight>
                  <a:srgbClr val="FFFF00"/>
                </a:highlight>
                <a:latin typeface="Roboto" panose="02000000000000000000" pitchFamily="2" charset="0"/>
                <a:ea typeface="Roboto" panose="02000000000000000000" pitchFamily="2" charset="0"/>
                <a:cs typeface="Roboto" panose="02000000000000000000" pitchFamily="2" charset="0"/>
              </a:rPr>
              <a:t>tidak berlaku surut</a:t>
            </a:r>
            <a:r>
              <a:rPr lang="id-ID" sz="4000" b="1" noProof="1">
                <a:latin typeface="Roboto" panose="02000000000000000000" pitchFamily="2" charset="0"/>
                <a:ea typeface="Roboto" panose="02000000000000000000" pitchFamily="2" charset="0"/>
                <a:cs typeface="Roboto" panose="02000000000000000000" pitchFamily="2" charset="0"/>
              </a:rPr>
              <a:t>, pada saat Peraturan Menteri ini mulai berlaku, Pencatatan Nama Pada Dokumen Kependudukan yang telah dilaksanakan sebelumnya, </a:t>
            </a:r>
            <a:r>
              <a:rPr lang="id-ID" sz="4000" b="1" noProof="1">
                <a:highlight>
                  <a:srgbClr val="FFFF00"/>
                </a:highlight>
                <a:latin typeface="Roboto" panose="02000000000000000000" pitchFamily="2" charset="0"/>
                <a:ea typeface="Roboto" panose="02000000000000000000" pitchFamily="2" charset="0"/>
                <a:cs typeface="Roboto" panose="02000000000000000000" pitchFamily="2" charset="0"/>
              </a:rPr>
              <a:t>dinyatakan tetap berlaku</a:t>
            </a:r>
            <a:r>
              <a:rPr lang="id-ID" sz="4000" b="1" noProof="1">
                <a:latin typeface="Roboto" panose="02000000000000000000" pitchFamily="2" charset="0"/>
                <a:ea typeface="Roboto" panose="02000000000000000000" pitchFamily="2" charset="0"/>
                <a:cs typeface="Roboto" panose="02000000000000000000" pitchFamily="2" charset="0"/>
              </a:rPr>
              <a:t>, dan </a:t>
            </a:r>
            <a:r>
              <a:rPr lang="id-ID" sz="4000" b="1" noProof="1">
                <a:highlight>
                  <a:srgbClr val="FFFF00"/>
                </a:highlight>
                <a:latin typeface="Roboto" panose="02000000000000000000" pitchFamily="2" charset="0"/>
                <a:ea typeface="Roboto" panose="02000000000000000000" pitchFamily="2" charset="0"/>
                <a:cs typeface="Roboto" panose="02000000000000000000" pitchFamily="2" charset="0"/>
              </a:rPr>
              <a:t>mulai berlaku pada tanggal diundangkan yaitu tanggal 21 April 2022.</a:t>
            </a:r>
          </a:p>
        </p:txBody>
      </p:sp>
    </p:spTree>
    <p:extLst>
      <p:ext uri="{BB962C8B-B14F-4D97-AF65-F5344CB8AC3E}">
        <p14:creationId xmlns:p14="http://schemas.microsoft.com/office/powerpoint/2010/main" val="58185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B2DB1D7-2683-4D85-821A-16F981D0108D}"/>
              </a:ext>
            </a:extLst>
          </p:cNvPr>
          <p:cNvSpPr/>
          <p:nvPr/>
        </p:nvSpPr>
        <p:spPr>
          <a:xfrm>
            <a:off x="1084118" y="1560095"/>
            <a:ext cx="16459200" cy="7012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Slide Number Placeholder 1">
            <a:extLst>
              <a:ext uri="{FF2B5EF4-FFF2-40B4-BE49-F238E27FC236}">
                <a16:creationId xmlns:a16="http://schemas.microsoft.com/office/drawing/2014/main" id="{8E435A65-2A5F-4977-8F42-92CAFB1CBA46}"/>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10" name="Rectangle 1">
            <a:extLst>
              <a:ext uri="{FF2B5EF4-FFF2-40B4-BE49-F238E27FC236}">
                <a16:creationId xmlns:a16="http://schemas.microsoft.com/office/drawing/2014/main" id="{5774DFCE-B213-45B2-B5AE-DFA99141755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Slide Number Placeholder 1">
            <a:extLst>
              <a:ext uri="{FF2B5EF4-FFF2-40B4-BE49-F238E27FC236}">
                <a16:creationId xmlns:a16="http://schemas.microsoft.com/office/drawing/2014/main" id="{CE448ED3-D4D0-4522-A0BC-9B37CA80C75C}"/>
              </a:ext>
            </a:extLst>
          </p:cNvPr>
          <p:cNvSpPr txBox="1">
            <a:spLocks/>
          </p:cNvSpPr>
          <p:nvPr/>
        </p:nvSpPr>
        <p:spPr>
          <a:xfrm>
            <a:off x="15967364" y="9704576"/>
            <a:ext cx="2133600" cy="303313"/>
          </a:xfrm>
          <a:prstGeom prst="rect">
            <a:avLst/>
          </a:prstGeom>
        </p:spPr>
        <p:txBody>
          <a:bodyPr vert="horz" lIns="91440" tIns="45720" rIns="91440" bIns="45720" rtlCol="0" anchor="ctr"/>
          <a:lstStyle>
            <a:defPPr>
              <a:defRPr lang="en-US"/>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p:txBody>
      </p:sp>
      <p:grpSp>
        <p:nvGrpSpPr>
          <p:cNvPr id="3" name="Group 2">
            <a:extLst>
              <a:ext uri="{FF2B5EF4-FFF2-40B4-BE49-F238E27FC236}">
                <a16:creationId xmlns:a16="http://schemas.microsoft.com/office/drawing/2014/main" id="{2F3259BE-BBAF-4920-9D78-80B694E41ACD}"/>
              </a:ext>
            </a:extLst>
          </p:cNvPr>
          <p:cNvGrpSpPr/>
          <p:nvPr/>
        </p:nvGrpSpPr>
        <p:grpSpPr>
          <a:xfrm>
            <a:off x="914400" y="1943100"/>
            <a:ext cx="16459200" cy="5235160"/>
            <a:chOff x="1066800" y="2803940"/>
            <a:chExt cx="16459200" cy="5235160"/>
          </a:xfrm>
        </p:grpSpPr>
        <p:sp>
          <p:nvSpPr>
            <p:cNvPr id="6" name="Rectangle: Rounded Corners 5">
              <a:extLst>
                <a:ext uri="{FF2B5EF4-FFF2-40B4-BE49-F238E27FC236}">
                  <a16:creationId xmlns:a16="http://schemas.microsoft.com/office/drawing/2014/main" id="{535BBDD7-A29A-44E9-9D45-E7F29BDCE085}"/>
                </a:ext>
              </a:extLst>
            </p:cNvPr>
            <p:cNvSpPr/>
            <p:nvPr/>
          </p:nvSpPr>
          <p:spPr>
            <a:xfrm>
              <a:off x="1066800" y="3695700"/>
              <a:ext cx="16459200" cy="43434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14">
              <a:extLst>
                <a:ext uri="{FF2B5EF4-FFF2-40B4-BE49-F238E27FC236}">
                  <a16:creationId xmlns:a16="http://schemas.microsoft.com/office/drawing/2014/main" id="{C736CB27-8A99-47C9-BBB6-8220B70AC523}"/>
                </a:ext>
              </a:extLst>
            </p:cNvPr>
            <p:cNvSpPr txBox="1"/>
            <p:nvPr/>
          </p:nvSpPr>
          <p:spPr>
            <a:xfrm>
              <a:off x="1122218" y="4298198"/>
              <a:ext cx="16126691" cy="2887457"/>
            </a:xfrm>
            <a:prstGeom prst="rect">
              <a:avLst/>
            </a:prstGeom>
            <a:noFill/>
          </p:spPr>
          <p:txBody>
            <a:bodyPr wrap="square">
              <a:spAutoFit/>
            </a:bodyPr>
            <a:lstStyle/>
            <a:p>
              <a:pPr marL="180340" algn="ctr">
                <a:lnSpc>
                  <a:spcPct val="115000"/>
                </a:lnSpc>
                <a:spcAft>
                  <a:spcPts val="800"/>
                </a:spcAft>
              </a:pPr>
              <a:r>
                <a:rPr lang="en-US" sz="3200" b="1" kern="100" dirty="0" err="1">
                  <a:effectLst/>
                  <a:latin typeface="Arial" panose="020B0604020202020204" pitchFamily="34" charset="0"/>
                  <a:ea typeface="Calibri" panose="020F0502020204030204" pitchFamily="34" charset="0"/>
                  <a:cs typeface="Times New Roman" panose="02020603050405020304" pitchFamily="18" charset="0"/>
                </a:rPr>
                <a:t>Apabila</a:t>
              </a: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latin typeface="Arial" panose="020B0604020202020204" pitchFamily="34" charset="0"/>
                  <a:ea typeface="Calibri" panose="020F0502020204030204" pitchFamily="34" charset="0"/>
                  <a:cs typeface="Times New Roman" panose="02020603050405020304" pitchFamily="18" charset="0"/>
                </a:rPr>
                <a:t>terdapat</a:t>
              </a: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latin typeface="Arial" panose="020B0604020202020204" pitchFamily="34" charset="0"/>
                  <a:ea typeface="Calibri" panose="020F0502020204030204" pitchFamily="34" charset="0"/>
                  <a:cs typeface="Times New Roman" panose="02020603050405020304" pitchFamily="18" charset="0"/>
                </a:rPr>
                <a:t>nama</a:t>
              </a: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latin typeface="Arial" panose="020B0604020202020204" pitchFamily="34" charset="0"/>
                  <a:ea typeface="Calibri" panose="020F0502020204030204" pitchFamily="34" charset="0"/>
                  <a:cs typeface="Times New Roman" panose="02020603050405020304" pitchFamily="18" charset="0"/>
                </a:rPr>
                <a:t>dalam</a:t>
              </a: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latin typeface="Arial" panose="020B0604020202020204" pitchFamily="34" charset="0"/>
                  <a:ea typeface="Calibri" panose="020F0502020204030204" pitchFamily="34" charset="0"/>
                  <a:cs typeface="Times New Roman" panose="02020603050405020304" pitchFamily="18" charset="0"/>
                </a:rPr>
                <a:t>dokumen</a:t>
              </a: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latin typeface="Arial" panose="020B0604020202020204" pitchFamily="34" charset="0"/>
                  <a:ea typeface="Calibri" panose="020F0502020204030204" pitchFamily="34" charset="0"/>
                  <a:cs typeface="Times New Roman" panose="02020603050405020304" pitchFamily="18" charset="0"/>
                </a:rPr>
                <a:t>kependudukan</a:t>
              </a: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 yang </a:t>
              </a:r>
              <a:r>
                <a:rPr lang="en-US" sz="3200" b="1" kern="100" dirty="0" err="1">
                  <a:effectLst/>
                  <a:latin typeface="Arial" panose="020B0604020202020204" pitchFamily="34" charset="0"/>
                  <a:ea typeface="Calibri" panose="020F0502020204030204" pitchFamily="34" charset="0"/>
                  <a:cs typeface="Times New Roman" panose="02020603050405020304" pitchFamily="18" charset="0"/>
                </a:rPr>
                <a:t>telah</a:t>
              </a: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latin typeface="Arial" panose="020B0604020202020204" pitchFamily="34" charset="0"/>
                  <a:ea typeface="Calibri" panose="020F0502020204030204" pitchFamily="34" charset="0"/>
                  <a:cs typeface="Times New Roman" panose="02020603050405020304" pitchFamily="18" charset="0"/>
                </a:rPr>
                <a:t>terlanjur</a:t>
              </a: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latin typeface="Arial" panose="020B0604020202020204" pitchFamily="34" charset="0"/>
                  <a:ea typeface="Calibri" panose="020F0502020204030204" pitchFamily="34" charset="0"/>
                  <a:cs typeface="Times New Roman" panose="02020603050405020304" pitchFamily="18" charset="0"/>
                </a:rPr>
                <a:t>dicatat</a:t>
              </a: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tidak</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sesuai</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dengan</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ketentuan</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dalam</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Permendagri</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Nomor</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73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Tahun</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2022</a:t>
              </a: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latin typeface="Arial" panose="020B0604020202020204" pitchFamily="34" charset="0"/>
                  <a:ea typeface="Calibri" panose="020F0502020204030204" pitchFamily="34" charset="0"/>
                  <a:cs typeface="Times New Roman" panose="02020603050405020304" pitchFamily="18" charset="0"/>
                </a:rPr>
                <a:t>maka</a:t>
              </a: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latin typeface="Arial" panose="020B0604020202020204" pitchFamily="34" charset="0"/>
                  <a:ea typeface="Calibri" panose="020F0502020204030204" pitchFamily="34" charset="0"/>
                  <a:cs typeface="Times New Roman" panose="02020603050405020304" pitchFamily="18" charset="0"/>
                </a:rPr>
                <a:t>pencatatan</a:t>
              </a: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latin typeface="Arial" panose="020B0604020202020204" pitchFamily="34" charset="0"/>
                  <a:ea typeface="Calibri" panose="020F0502020204030204" pitchFamily="34" charset="0"/>
                  <a:cs typeface="Times New Roman" panose="02020603050405020304" pitchFamily="18" charset="0"/>
                </a:rPr>
                <a:t>tersebut</a:t>
              </a:r>
              <a:r>
                <a:rPr lang="en-US" sz="32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tidak</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berlaku</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surut</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dan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masih</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dapat</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digunakan</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sebagaimana</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tercatat</a:t>
              </a:r>
              <a:r>
                <a:rPr lang="en-US" sz="32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Namun</a:t>
              </a:r>
              <a:r>
                <a:rPr lang="en-US" sz="3200" b="1"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apabila</a:t>
              </a:r>
              <a:r>
                <a:rPr lang="en-US" sz="3200" b="1"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penduduk</a:t>
              </a:r>
              <a:r>
                <a:rPr lang="en-US" sz="3200" b="1"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menghendaki</a:t>
              </a:r>
              <a:r>
                <a:rPr lang="en-US" sz="3200" b="1"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perubahan</a:t>
              </a:r>
              <a:r>
                <a:rPr lang="en-US" sz="3200" b="1"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nama</a:t>
              </a:r>
              <a:r>
                <a:rPr lang="en-US" sz="3200" b="1"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maka</a:t>
              </a:r>
              <a:r>
                <a:rPr lang="en-US" sz="3200" b="1"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dapat</a:t>
              </a:r>
              <a:r>
                <a:rPr lang="en-US" sz="3200" b="1"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difasilitasi</a:t>
              </a:r>
              <a:r>
                <a:rPr lang="en-US" sz="3200" b="1"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oleh Dinas </a:t>
              </a:r>
              <a:r>
                <a:rPr lang="en-US" sz="3200" b="1"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Dukcapil</a:t>
              </a:r>
              <a:r>
                <a:rPr lang="en-US" sz="3200" b="1"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a:t>
              </a:r>
              <a:endParaRPr lang="en-ID"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E2FCDE04-5164-43AF-81FC-701E5214E2F3}"/>
                </a:ext>
              </a:extLst>
            </p:cNvPr>
            <p:cNvSpPr txBox="1"/>
            <p:nvPr/>
          </p:nvSpPr>
          <p:spPr>
            <a:xfrm>
              <a:off x="4191000" y="2803940"/>
              <a:ext cx="12574269" cy="754694"/>
            </a:xfrm>
            <a:prstGeom prst="rect">
              <a:avLst/>
            </a:prstGeom>
            <a:noFill/>
          </p:spPr>
          <p:txBody>
            <a:bodyPr wrap="square">
              <a:spAutoFit/>
            </a:bodyPr>
            <a:lstStyle/>
            <a:p>
              <a:pPr lvl="0" algn="just">
                <a:lnSpc>
                  <a:spcPct val="115000"/>
                </a:lnSpc>
                <a:spcAft>
                  <a:spcPts val="800"/>
                </a:spcAft>
              </a:pPr>
              <a:r>
                <a:rPr lang="en-US" sz="4000" b="1" kern="100" dirty="0">
                  <a:effectLst/>
                  <a:latin typeface="Arial" panose="020B0604020202020204" pitchFamily="34" charset="0"/>
                  <a:ea typeface="Calibri" panose="020F0502020204030204" pitchFamily="34" charset="0"/>
                  <a:cs typeface="Times New Roman" panose="02020603050405020304" pitchFamily="18" charset="0"/>
                </a:rPr>
                <a:t>Jika </a:t>
              </a:r>
              <a:r>
                <a:rPr lang="en-US" sz="4000" b="1" kern="100" dirty="0" err="1">
                  <a:effectLst/>
                  <a:latin typeface="Arial" panose="020B0604020202020204" pitchFamily="34" charset="0"/>
                  <a:ea typeface="Calibri" panose="020F0502020204030204" pitchFamily="34" charset="0"/>
                  <a:cs typeface="Times New Roman" panose="02020603050405020304" pitchFamily="18" charset="0"/>
                </a:rPr>
                <a:t>sudah</a:t>
              </a:r>
              <a:r>
                <a:rPr lang="en-US" sz="40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4000" b="1" kern="100" dirty="0" err="1">
                  <a:effectLst/>
                  <a:latin typeface="Arial" panose="020B0604020202020204" pitchFamily="34" charset="0"/>
                  <a:ea typeface="Calibri" panose="020F0502020204030204" pitchFamily="34" charset="0"/>
                  <a:cs typeface="Times New Roman" panose="02020603050405020304" pitchFamily="18" charset="0"/>
                </a:rPr>
                <a:t>terjadi</a:t>
              </a:r>
              <a:r>
                <a:rPr lang="en-US" sz="40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4000" b="1" kern="100" dirty="0" err="1">
                  <a:effectLst/>
                  <a:latin typeface="Arial" panose="020B0604020202020204" pitchFamily="34" charset="0"/>
                  <a:ea typeface="Calibri" panose="020F0502020204030204" pitchFamily="34" charset="0"/>
                  <a:cs typeface="Times New Roman" panose="02020603050405020304" pitchFamily="18" charset="0"/>
                </a:rPr>
                <a:t>apa</a:t>
              </a:r>
              <a:r>
                <a:rPr lang="en-US" sz="4000" b="1" kern="100" dirty="0">
                  <a:effectLst/>
                  <a:latin typeface="Arial" panose="020B0604020202020204" pitchFamily="34" charset="0"/>
                  <a:ea typeface="Calibri" panose="020F0502020204030204" pitchFamily="34" charset="0"/>
                  <a:cs typeface="Times New Roman" panose="02020603050405020304" pitchFamily="18" charset="0"/>
                </a:rPr>
                <a:t> yang </a:t>
              </a:r>
              <a:r>
                <a:rPr lang="en-US" sz="4000" b="1" kern="100" dirty="0" err="1">
                  <a:effectLst/>
                  <a:latin typeface="Arial" panose="020B0604020202020204" pitchFamily="34" charset="0"/>
                  <a:ea typeface="Calibri" panose="020F0502020204030204" pitchFamily="34" charset="0"/>
                  <a:cs typeface="Times New Roman" panose="02020603050405020304" pitchFamily="18" charset="0"/>
                </a:rPr>
                <a:t>bisa</a:t>
              </a:r>
              <a:r>
                <a:rPr lang="en-US" sz="40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4000" b="1" kern="100" dirty="0" err="1">
                  <a:effectLst/>
                  <a:latin typeface="Arial" panose="020B0604020202020204" pitchFamily="34" charset="0"/>
                  <a:ea typeface="Calibri" panose="020F0502020204030204" pitchFamily="34" charset="0"/>
                  <a:cs typeface="Times New Roman" panose="02020603050405020304" pitchFamily="18" charset="0"/>
                </a:rPr>
                <a:t>dilakukan</a:t>
              </a:r>
              <a:r>
                <a:rPr lang="en-US" sz="4000" b="1" kern="100" dirty="0">
                  <a:effectLst/>
                  <a:latin typeface="Arial" panose="020B0604020202020204" pitchFamily="34" charset="0"/>
                  <a:ea typeface="Calibri" panose="020F0502020204030204" pitchFamily="34" charset="0"/>
                  <a:cs typeface="Times New Roman" panose="02020603050405020304" pitchFamily="18" charset="0"/>
                </a:rPr>
                <a:t>?</a:t>
              </a:r>
              <a:endParaRPr lang="en-ID"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583850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F2DCA-4A36-4691-AE70-C81A3F0E3C14}"/>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3" name="Rectangle 2">
            <a:extLst>
              <a:ext uri="{FF2B5EF4-FFF2-40B4-BE49-F238E27FC236}">
                <a16:creationId xmlns:a16="http://schemas.microsoft.com/office/drawing/2014/main" id="{4D129983-4086-48E0-A328-D48202A57602}"/>
              </a:ext>
            </a:extLst>
          </p:cNvPr>
          <p:cNvSpPr/>
          <p:nvPr/>
        </p:nvSpPr>
        <p:spPr>
          <a:xfrm>
            <a:off x="457200" y="2097729"/>
            <a:ext cx="16908891" cy="7312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 name="组合 3">
            <a:extLst>
              <a:ext uri="{FF2B5EF4-FFF2-40B4-BE49-F238E27FC236}">
                <a16:creationId xmlns:a16="http://schemas.microsoft.com/office/drawing/2014/main" id="{36C424D4-403F-406E-9B8A-8ABC16D0D8BF}"/>
              </a:ext>
            </a:extLst>
          </p:cNvPr>
          <p:cNvGrpSpPr/>
          <p:nvPr/>
        </p:nvGrpSpPr>
        <p:grpSpPr>
          <a:xfrm>
            <a:off x="3352800" y="1113382"/>
            <a:ext cx="12187592" cy="764229"/>
            <a:chOff x="-318472" y="151650"/>
            <a:chExt cx="12546089" cy="764405"/>
          </a:xfrm>
        </p:grpSpPr>
        <p:sp>
          <p:nvSpPr>
            <p:cNvPr id="5" name="矩形 2">
              <a:extLst>
                <a:ext uri="{FF2B5EF4-FFF2-40B4-BE49-F238E27FC236}">
                  <a16:creationId xmlns:a16="http://schemas.microsoft.com/office/drawing/2014/main" id="{6F61916A-8784-4378-988D-1279D2152AE2}"/>
                </a:ext>
              </a:extLst>
            </p:cNvPr>
            <p:cNvSpPr/>
            <p:nvPr/>
          </p:nvSpPr>
          <p:spPr>
            <a:xfrm flipV="1">
              <a:off x="-318472" y="853517"/>
              <a:ext cx="12546089" cy="625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6" name="9">
              <a:extLst>
                <a:ext uri="{FF2B5EF4-FFF2-40B4-BE49-F238E27FC236}">
                  <a16:creationId xmlns:a16="http://schemas.microsoft.com/office/drawing/2014/main" id="{45285C5F-F6CA-414C-A31F-8A6C3FCD535E}"/>
                </a:ext>
              </a:extLst>
            </p:cNvPr>
            <p:cNvSpPr txBox="1"/>
            <p:nvPr/>
          </p:nvSpPr>
          <p:spPr>
            <a:xfrm>
              <a:off x="-93303" y="151650"/>
              <a:ext cx="11713918" cy="492556"/>
            </a:xfrm>
            <a:prstGeom prst="rect">
              <a:avLst/>
            </a:prstGeom>
            <a:noFill/>
          </p:spPr>
          <p:txBody>
            <a:bodyPr wrap="square" lIns="0" tIns="0" rIns="0" bIns="0" rtlCol="0">
              <a:spAutoFit/>
            </a:bodyPr>
            <a:lstStyle/>
            <a:p>
              <a:pPr algn="ctr">
                <a:spcAft>
                  <a:spcPts val="0"/>
                </a:spcAft>
              </a:pPr>
              <a:r>
                <a:rPr lang="es-ES" sz="3200" b="1" dirty="0">
                  <a:solidFill>
                    <a:srgbClr val="C00000"/>
                  </a:solidFill>
                  <a:latin typeface="+mj-lt"/>
                  <a:ea typeface="Calibri" panose="020F0502020204030204" pitchFamily="34" charset="0"/>
                </a:rPr>
                <a:t>ISU AKTUAL DAN PENGUATAN KONTEN TAMBAHAN</a:t>
              </a:r>
              <a:endParaRPr lang="en-US" sz="3200" b="1" dirty="0">
                <a:solidFill>
                  <a:srgbClr val="C00000"/>
                </a:solidFill>
                <a:latin typeface="+mj-lt"/>
                <a:ea typeface="Calibri" panose="020F0502020204030204" pitchFamily="34" charset="0"/>
              </a:endParaRPr>
            </a:p>
          </p:txBody>
        </p:sp>
      </p:grpSp>
      <p:sp>
        <p:nvSpPr>
          <p:cNvPr id="7" name="Rectangle 6">
            <a:extLst>
              <a:ext uri="{FF2B5EF4-FFF2-40B4-BE49-F238E27FC236}">
                <a16:creationId xmlns:a16="http://schemas.microsoft.com/office/drawing/2014/main" id="{3D84709C-6B14-45F3-A302-6A4040E65884}"/>
              </a:ext>
            </a:extLst>
          </p:cNvPr>
          <p:cNvSpPr/>
          <p:nvPr/>
        </p:nvSpPr>
        <p:spPr>
          <a:xfrm>
            <a:off x="822612" y="2171700"/>
            <a:ext cx="7711788" cy="4006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EFE59B96-56CF-4E10-82F2-942AB2A52549}"/>
              </a:ext>
            </a:extLst>
          </p:cNvPr>
          <p:cNvSpPr/>
          <p:nvPr/>
        </p:nvSpPr>
        <p:spPr>
          <a:xfrm>
            <a:off x="9783862" y="2171700"/>
            <a:ext cx="7725643" cy="4582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9" name="TextBox 8">
            <a:extLst>
              <a:ext uri="{FF2B5EF4-FFF2-40B4-BE49-F238E27FC236}">
                <a16:creationId xmlns:a16="http://schemas.microsoft.com/office/drawing/2014/main" id="{E5D058B8-56E7-41D7-B755-3CE5D0DBB403}"/>
              </a:ext>
            </a:extLst>
          </p:cNvPr>
          <p:cNvSpPr txBox="1"/>
          <p:nvPr/>
        </p:nvSpPr>
        <p:spPr>
          <a:xfrm>
            <a:off x="758651" y="2171700"/>
            <a:ext cx="7775750" cy="2677656"/>
          </a:xfrm>
          <a:prstGeom prst="rect">
            <a:avLst/>
          </a:prstGeom>
          <a:noFill/>
        </p:spPr>
        <p:txBody>
          <a:bodyPr wrap="square">
            <a:spAutoFit/>
          </a:bodyPr>
          <a:lstStyle/>
          <a:p>
            <a:pPr algn="ctr"/>
            <a:r>
              <a:rPr lang="en-ID" sz="2400" b="1" dirty="0" err="1">
                <a:highlight>
                  <a:srgbClr val="FFFF00"/>
                </a:highlight>
              </a:rPr>
              <a:t>Isu</a:t>
            </a:r>
            <a:r>
              <a:rPr lang="en-ID" sz="2400" b="1" dirty="0">
                <a:highlight>
                  <a:srgbClr val="FFFF00"/>
                </a:highlight>
              </a:rPr>
              <a:t>: PENDUDUK YANG MEMILIKI NAMA HANYA 1 HURUF  </a:t>
            </a:r>
          </a:p>
          <a:p>
            <a:pPr marL="285750" indent="-285750">
              <a:buFont typeface="Arial" panose="020B0604020202020204" pitchFamily="34" charset="0"/>
              <a:buChar char="•"/>
            </a:pPr>
            <a:r>
              <a:rPr lang="en-ID" dirty="0" err="1"/>
              <a:t>Seorang</a:t>
            </a:r>
            <a:r>
              <a:rPr lang="en-ID" dirty="0"/>
              <a:t> </a:t>
            </a:r>
            <a:r>
              <a:rPr lang="en-ID" dirty="0" err="1"/>
              <a:t>remaja</a:t>
            </a:r>
            <a:r>
              <a:rPr lang="en-ID" dirty="0"/>
              <a:t> </a:t>
            </a:r>
            <a:r>
              <a:rPr lang="en-ID" dirty="0" err="1"/>
              <a:t>perempuan</a:t>
            </a:r>
            <a:r>
              <a:rPr lang="en-ID" dirty="0"/>
              <a:t> </a:t>
            </a:r>
            <a:r>
              <a:rPr lang="en-ID" dirty="0" err="1"/>
              <a:t>asal</a:t>
            </a:r>
            <a:r>
              <a:rPr lang="en-ID" dirty="0"/>
              <a:t> </a:t>
            </a:r>
            <a:r>
              <a:rPr lang="en-ID" b="1" dirty="0" err="1"/>
              <a:t>Kotawaringin</a:t>
            </a:r>
            <a:r>
              <a:rPr lang="en-ID" b="1" dirty="0"/>
              <a:t> Timur, Kalimantan Tengah</a:t>
            </a:r>
            <a:r>
              <a:rPr lang="en-ID" dirty="0"/>
              <a:t>, viral </a:t>
            </a:r>
            <a:r>
              <a:rPr lang="en-ID" dirty="0" err="1"/>
              <a:t>karena</a:t>
            </a:r>
            <a:r>
              <a:rPr lang="en-ID" dirty="0"/>
              <a:t> </a:t>
            </a:r>
            <a:r>
              <a:rPr lang="en-ID" dirty="0" err="1"/>
              <a:t>memiliki</a:t>
            </a:r>
            <a:r>
              <a:rPr lang="en-ID" dirty="0"/>
              <a:t> </a:t>
            </a:r>
            <a:r>
              <a:rPr lang="en-ID" b="1" dirty="0" err="1"/>
              <a:t>nama</a:t>
            </a:r>
            <a:r>
              <a:rPr lang="en-ID" b="1" dirty="0"/>
              <a:t> </a:t>
            </a:r>
            <a:r>
              <a:rPr lang="en-ID" b="1" dirty="0" err="1"/>
              <a:t>resmi</a:t>
            </a:r>
            <a:r>
              <a:rPr lang="en-ID" b="1" dirty="0"/>
              <a:t> </a:t>
            </a:r>
            <a:r>
              <a:rPr lang="en-ID" b="1" dirty="0" err="1"/>
              <a:t>hanya</a:t>
            </a:r>
            <a:r>
              <a:rPr lang="en-ID" b="1" dirty="0"/>
              <a:t> </a:t>
            </a:r>
            <a:r>
              <a:rPr lang="en-ID" b="1" dirty="0" err="1"/>
              <a:t>satu</a:t>
            </a:r>
            <a:r>
              <a:rPr lang="en-ID" b="1" dirty="0"/>
              <a:t> </a:t>
            </a:r>
            <a:r>
              <a:rPr lang="en-ID" b="1" dirty="0" err="1"/>
              <a:t>huruf</a:t>
            </a:r>
            <a:r>
              <a:rPr lang="en-ID" b="1" dirty="0"/>
              <a:t>, “C”</a:t>
            </a:r>
            <a:r>
              <a:rPr lang="en-ID" dirty="0"/>
              <a:t>, </a:t>
            </a:r>
            <a:r>
              <a:rPr lang="en-ID" dirty="0" err="1"/>
              <a:t>bukan</a:t>
            </a:r>
            <a:r>
              <a:rPr lang="en-ID" dirty="0"/>
              <a:t> </a:t>
            </a:r>
            <a:r>
              <a:rPr lang="en-ID" dirty="0" err="1"/>
              <a:t>singkatan</a:t>
            </a:r>
            <a:r>
              <a:rPr lang="en-ID" dirty="0"/>
              <a:t> </a:t>
            </a:r>
            <a:r>
              <a:rPr lang="en-ID" dirty="0" err="1"/>
              <a:t>atau</a:t>
            </a:r>
            <a:r>
              <a:rPr lang="en-ID" dirty="0"/>
              <a:t> </a:t>
            </a:r>
            <a:r>
              <a:rPr lang="en-ID" dirty="0" err="1"/>
              <a:t>inisial</a:t>
            </a:r>
            <a:r>
              <a:rPr lang="en-ID" dirty="0"/>
              <a:t>.</a:t>
            </a:r>
          </a:p>
          <a:p>
            <a:pPr marL="285750" indent="-285750">
              <a:buFont typeface="Arial" panose="020B0604020202020204" pitchFamily="34" charset="0"/>
              <a:buChar char="•"/>
            </a:pPr>
            <a:r>
              <a:rPr lang="en-ID" dirty="0"/>
              <a:t>Nama </a:t>
            </a:r>
            <a:r>
              <a:rPr lang="en-ID" dirty="0" err="1"/>
              <a:t>ini</a:t>
            </a:r>
            <a:r>
              <a:rPr lang="en-ID" dirty="0"/>
              <a:t> </a:t>
            </a:r>
            <a:r>
              <a:rPr lang="en-ID" dirty="0" err="1"/>
              <a:t>memiliki</a:t>
            </a:r>
            <a:r>
              <a:rPr lang="en-ID" dirty="0"/>
              <a:t> </a:t>
            </a:r>
            <a:r>
              <a:rPr lang="en-ID" dirty="0" err="1"/>
              <a:t>filosofi</a:t>
            </a:r>
            <a:r>
              <a:rPr lang="en-ID" dirty="0"/>
              <a:t>: </a:t>
            </a:r>
            <a:r>
              <a:rPr lang="en-ID" dirty="0" err="1"/>
              <a:t>awalnya</a:t>
            </a:r>
            <a:r>
              <a:rPr lang="en-ID" dirty="0"/>
              <a:t> </a:t>
            </a:r>
            <a:r>
              <a:rPr lang="en-ID" dirty="0" err="1"/>
              <a:t>dianggap</a:t>
            </a:r>
            <a:r>
              <a:rPr lang="en-ID" dirty="0"/>
              <a:t> </a:t>
            </a:r>
            <a:r>
              <a:rPr lang="en-ID" dirty="0" err="1"/>
              <a:t>anak</a:t>
            </a:r>
            <a:r>
              <a:rPr lang="en-ID" dirty="0"/>
              <a:t> </a:t>
            </a:r>
            <a:r>
              <a:rPr lang="en-ID" dirty="0" err="1"/>
              <a:t>terakhir</a:t>
            </a:r>
            <a:r>
              <a:rPr lang="en-ID" dirty="0"/>
              <a:t>, </a:t>
            </a:r>
            <a:r>
              <a:rPr lang="en-ID" dirty="0" err="1"/>
              <a:t>huruf</a:t>
            </a:r>
            <a:r>
              <a:rPr lang="en-ID" dirty="0"/>
              <a:t> “C” </a:t>
            </a:r>
            <a:r>
              <a:rPr lang="en-ID" dirty="0" err="1"/>
              <a:t>dipilih</a:t>
            </a:r>
            <a:r>
              <a:rPr lang="en-ID" dirty="0"/>
              <a:t> </a:t>
            </a:r>
            <a:r>
              <a:rPr lang="en-ID" dirty="0" err="1"/>
              <a:t>sebagai</a:t>
            </a:r>
            <a:r>
              <a:rPr lang="en-ID" dirty="0"/>
              <a:t> </a:t>
            </a:r>
            <a:r>
              <a:rPr lang="en-ID" dirty="0" err="1"/>
              <a:t>simbol</a:t>
            </a:r>
            <a:r>
              <a:rPr lang="en-ID" dirty="0"/>
              <a:t> </a:t>
            </a:r>
            <a:r>
              <a:rPr lang="en-ID" dirty="0" err="1"/>
              <a:t>penutup</a:t>
            </a:r>
            <a:r>
              <a:rPr lang="en-ID" dirty="0"/>
              <a:t>; </a:t>
            </a:r>
            <a:r>
              <a:rPr lang="en-ID" dirty="0" err="1"/>
              <a:t>namun</a:t>
            </a:r>
            <a:r>
              <a:rPr lang="en-ID" dirty="0"/>
              <a:t> </a:t>
            </a:r>
            <a:r>
              <a:rPr lang="en-ID" dirty="0" err="1"/>
              <a:t>ternyata</a:t>
            </a:r>
            <a:r>
              <a:rPr lang="en-ID" dirty="0"/>
              <a:t> </a:t>
            </a:r>
            <a:r>
              <a:rPr lang="en-ID" dirty="0" err="1"/>
              <a:t>ia</a:t>
            </a:r>
            <a:r>
              <a:rPr lang="en-ID" dirty="0"/>
              <a:t> </a:t>
            </a:r>
            <a:r>
              <a:rPr lang="en-ID" dirty="0" err="1"/>
              <a:t>anak</a:t>
            </a:r>
            <a:r>
              <a:rPr lang="en-ID" dirty="0"/>
              <a:t> </a:t>
            </a:r>
            <a:r>
              <a:rPr lang="en-ID" dirty="0" err="1"/>
              <a:t>keempat</a:t>
            </a:r>
            <a:r>
              <a:rPr lang="en-ID" dirty="0"/>
              <a:t> </a:t>
            </a:r>
            <a:r>
              <a:rPr lang="en-ID" dirty="0" err="1"/>
              <a:t>dari</a:t>
            </a:r>
            <a:r>
              <a:rPr lang="en-ID" dirty="0"/>
              <a:t> lima </a:t>
            </a:r>
            <a:r>
              <a:rPr lang="en-ID" dirty="0" err="1"/>
              <a:t>bersaudara</a:t>
            </a:r>
            <a:r>
              <a:rPr lang="en-ID" dirty="0"/>
              <a:t>, dan “C” juga </a:t>
            </a:r>
            <a:r>
              <a:rPr lang="en-ID" dirty="0" err="1"/>
              <a:t>merepresentasikan</a:t>
            </a:r>
            <a:r>
              <a:rPr lang="en-ID" dirty="0"/>
              <a:t> “</a:t>
            </a:r>
            <a:r>
              <a:rPr lang="en-ID" dirty="0" err="1"/>
              <a:t>perempuan</a:t>
            </a:r>
            <a:r>
              <a:rPr lang="en-ID" dirty="0"/>
              <a:t> </a:t>
            </a:r>
            <a:r>
              <a:rPr lang="en-ID" dirty="0" err="1"/>
              <a:t>ketiga</a:t>
            </a:r>
            <a:r>
              <a:rPr lang="en-ID" dirty="0"/>
              <a:t>”.</a:t>
            </a:r>
          </a:p>
          <a:p>
            <a:pPr marL="285750" indent="-285750">
              <a:buFont typeface="Arial" panose="020B0604020202020204" pitchFamily="34" charset="0"/>
              <a:buChar char="•"/>
            </a:pPr>
            <a:r>
              <a:rPr lang="en-ID" dirty="0"/>
              <a:t>Keputusan </a:t>
            </a:r>
            <a:r>
              <a:rPr lang="en-ID" dirty="0" err="1"/>
              <a:t>pemberian</a:t>
            </a:r>
            <a:r>
              <a:rPr lang="en-ID" dirty="0"/>
              <a:t> </a:t>
            </a:r>
            <a:r>
              <a:rPr lang="en-ID" dirty="0" err="1"/>
              <a:t>nama</a:t>
            </a:r>
            <a:r>
              <a:rPr lang="en-ID" dirty="0"/>
              <a:t> </a:t>
            </a:r>
            <a:r>
              <a:rPr lang="en-ID" dirty="0" err="1"/>
              <a:t>ini</a:t>
            </a:r>
            <a:r>
              <a:rPr lang="en-ID" dirty="0"/>
              <a:t> </a:t>
            </a:r>
            <a:r>
              <a:rPr lang="en-ID" dirty="0" err="1"/>
              <a:t>sah</a:t>
            </a:r>
            <a:r>
              <a:rPr lang="en-ID" dirty="0"/>
              <a:t> </a:t>
            </a:r>
            <a:r>
              <a:rPr lang="en-ID" dirty="0" err="1"/>
              <a:t>secara</a:t>
            </a:r>
            <a:r>
              <a:rPr lang="en-ID" dirty="0"/>
              <a:t> </a:t>
            </a:r>
            <a:r>
              <a:rPr lang="en-ID" dirty="0" err="1"/>
              <a:t>hukum</a:t>
            </a:r>
            <a:r>
              <a:rPr lang="en-ID" dirty="0"/>
              <a:t>, dan viral </a:t>
            </a:r>
            <a:r>
              <a:rPr lang="en-ID" dirty="0" err="1"/>
              <a:t>karena</a:t>
            </a:r>
            <a:r>
              <a:rPr lang="en-ID" dirty="0"/>
              <a:t> </a:t>
            </a:r>
            <a:r>
              <a:rPr lang="en-ID" dirty="0" err="1"/>
              <a:t>kisahnya</a:t>
            </a:r>
            <a:r>
              <a:rPr lang="en-ID" dirty="0"/>
              <a:t> yang </a:t>
            </a:r>
            <a:r>
              <a:rPr lang="en-ID" dirty="0" err="1"/>
              <a:t>unik</a:t>
            </a:r>
            <a:r>
              <a:rPr lang="en-ID" dirty="0"/>
              <a:t> dan </a:t>
            </a:r>
            <a:r>
              <a:rPr lang="en-ID" dirty="0" err="1"/>
              <a:t>menyentuh</a:t>
            </a:r>
            <a:r>
              <a:rPr lang="en-ID" dirty="0"/>
              <a:t> di media </a:t>
            </a:r>
            <a:r>
              <a:rPr lang="en-ID" dirty="0" err="1"/>
              <a:t>sosial</a:t>
            </a:r>
            <a:endParaRPr lang="en-ID" dirty="0"/>
          </a:p>
        </p:txBody>
      </p:sp>
      <p:pic>
        <p:nvPicPr>
          <p:cNvPr id="10" name="Picture 9">
            <a:extLst>
              <a:ext uri="{FF2B5EF4-FFF2-40B4-BE49-F238E27FC236}">
                <a16:creationId xmlns:a16="http://schemas.microsoft.com/office/drawing/2014/main" id="{AFB3CA2A-0F67-42A9-95AA-F1069E963C48}"/>
              </a:ext>
            </a:extLst>
          </p:cNvPr>
          <p:cNvPicPr>
            <a:picLocks noChangeAspect="1"/>
          </p:cNvPicPr>
          <p:nvPr/>
        </p:nvPicPr>
        <p:blipFill>
          <a:blip r:embed="rId2"/>
          <a:stretch>
            <a:fillRect/>
          </a:stretch>
        </p:blipFill>
        <p:spPr>
          <a:xfrm>
            <a:off x="850321" y="4964424"/>
            <a:ext cx="7613032" cy="977349"/>
          </a:xfrm>
          <a:prstGeom prst="rect">
            <a:avLst/>
          </a:prstGeom>
        </p:spPr>
      </p:pic>
      <p:pic>
        <p:nvPicPr>
          <p:cNvPr id="11" name="Picture 10">
            <a:extLst>
              <a:ext uri="{FF2B5EF4-FFF2-40B4-BE49-F238E27FC236}">
                <a16:creationId xmlns:a16="http://schemas.microsoft.com/office/drawing/2014/main" id="{41BF752C-F95F-4383-B186-7BF2E6577924}"/>
              </a:ext>
            </a:extLst>
          </p:cNvPr>
          <p:cNvPicPr>
            <a:picLocks noChangeAspect="1"/>
          </p:cNvPicPr>
          <p:nvPr/>
        </p:nvPicPr>
        <p:blipFill>
          <a:blip r:embed="rId3"/>
          <a:stretch>
            <a:fillRect/>
          </a:stretch>
        </p:blipFill>
        <p:spPr>
          <a:xfrm>
            <a:off x="921909" y="6056841"/>
            <a:ext cx="3721679" cy="3131478"/>
          </a:xfrm>
          <a:prstGeom prst="rect">
            <a:avLst/>
          </a:prstGeom>
        </p:spPr>
      </p:pic>
      <p:pic>
        <p:nvPicPr>
          <p:cNvPr id="12" name="Picture 11">
            <a:extLst>
              <a:ext uri="{FF2B5EF4-FFF2-40B4-BE49-F238E27FC236}">
                <a16:creationId xmlns:a16="http://schemas.microsoft.com/office/drawing/2014/main" id="{D6083FEA-56C1-40C7-BB01-48334E4ECA20}"/>
              </a:ext>
            </a:extLst>
          </p:cNvPr>
          <p:cNvPicPr>
            <a:picLocks noChangeAspect="1"/>
          </p:cNvPicPr>
          <p:nvPr/>
        </p:nvPicPr>
        <p:blipFill>
          <a:blip r:embed="rId4"/>
          <a:stretch>
            <a:fillRect/>
          </a:stretch>
        </p:blipFill>
        <p:spPr>
          <a:xfrm>
            <a:off x="5049270" y="5987926"/>
            <a:ext cx="3246294" cy="3324924"/>
          </a:xfrm>
          <a:prstGeom prst="rect">
            <a:avLst/>
          </a:prstGeom>
        </p:spPr>
      </p:pic>
      <p:graphicFrame>
        <p:nvGraphicFramePr>
          <p:cNvPr id="13" name="Table 12">
            <a:extLst>
              <a:ext uri="{FF2B5EF4-FFF2-40B4-BE49-F238E27FC236}">
                <a16:creationId xmlns:a16="http://schemas.microsoft.com/office/drawing/2014/main" id="{F5CC06CD-842D-4B32-BCDB-5E12E0903E19}"/>
              </a:ext>
            </a:extLst>
          </p:cNvPr>
          <p:cNvGraphicFramePr>
            <a:graphicFrameLocks noGrp="1"/>
          </p:cNvGraphicFramePr>
          <p:nvPr/>
        </p:nvGraphicFramePr>
        <p:xfrm>
          <a:off x="9840169" y="2618169"/>
          <a:ext cx="7613031" cy="2451735"/>
        </p:xfrm>
        <a:graphic>
          <a:graphicData uri="http://schemas.openxmlformats.org/drawingml/2006/table">
            <a:tbl>
              <a:tblPr>
                <a:tableStyleId>{5C22544A-7EE6-4342-B048-85BDC9FD1C3A}</a:tableStyleId>
              </a:tblPr>
              <a:tblGrid>
                <a:gridCol w="469451">
                  <a:extLst>
                    <a:ext uri="{9D8B030D-6E8A-4147-A177-3AD203B41FA5}">
                      <a16:colId xmlns:a16="http://schemas.microsoft.com/office/drawing/2014/main" val="4094495760"/>
                    </a:ext>
                  </a:extLst>
                </a:gridCol>
                <a:gridCol w="2207389">
                  <a:extLst>
                    <a:ext uri="{9D8B030D-6E8A-4147-A177-3AD203B41FA5}">
                      <a16:colId xmlns:a16="http://schemas.microsoft.com/office/drawing/2014/main" val="3764506155"/>
                    </a:ext>
                  </a:extLst>
                </a:gridCol>
                <a:gridCol w="2829101">
                  <a:extLst>
                    <a:ext uri="{9D8B030D-6E8A-4147-A177-3AD203B41FA5}">
                      <a16:colId xmlns:a16="http://schemas.microsoft.com/office/drawing/2014/main" val="881486894"/>
                    </a:ext>
                  </a:extLst>
                </a:gridCol>
                <a:gridCol w="2107090">
                  <a:extLst>
                    <a:ext uri="{9D8B030D-6E8A-4147-A177-3AD203B41FA5}">
                      <a16:colId xmlns:a16="http://schemas.microsoft.com/office/drawing/2014/main" val="4114752245"/>
                    </a:ext>
                  </a:extLst>
                </a:gridCol>
              </a:tblGrid>
              <a:tr h="215900">
                <a:tc>
                  <a:txBody>
                    <a:bodyPr/>
                    <a:lstStyle/>
                    <a:p>
                      <a:pPr algn="ctr" fontAlgn="b"/>
                      <a:r>
                        <a:rPr lang="en-ID" sz="1400" u="none" strike="noStrike">
                          <a:effectLst/>
                        </a:rPr>
                        <a:t>NO</a:t>
                      </a:r>
                      <a:endParaRPr lang="en-ID"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D" sz="1400" u="none" strike="noStrike" dirty="0">
                          <a:effectLst/>
                        </a:rPr>
                        <a:t>NIK</a:t>
                      </a:r>
                      <a:endParaRPr lang="en-ID"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D" sz="1400" u="none" strike="noStrike">
                          <a:effectLst/>
                        </a:rPr>
                        <a:t>DOMISILI</a:t>
                      </a:r>
                      <a:endParaRPr lang="en-ID"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D" sz="1400" u="none" strike="noStrike">
                          <a:effectLst/>
                        </a:rPr>
                        <a:t>KETERANGAN</a:t>
                      </a:r>
                      <a:endParaRPr lang="en-ID"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687644"/>
                  </a:ext>
                </a:extLst>
              </a:tr>
              <a:tr h="215900">
                <a:tc>
                  <a:txBody>
                    <a:bodyPr/>
                    <a:lstStyle/>
                    <a:p>
                      <a:pPr marL="0" indent="0" algn="ctr" fontAlgn="ctr">
                        <a:buFontTx/>
                        <a:buNone/>
                      </a:pPr>
                      <a:r>
                        <a:rPr lang="en-US" sz="1400" b="0" i="0" u="none" strike="noStrike" dirty="0">
                          <a:solidFill>
                            <a:srgbClr val="000000"/>
                          </a:solidFill>
                          <a:effectLst/>
                          <a:latin typeface="Calibri" panose="020F0502020204030204" pitchFamily="34" charset="0"/>
                        </a:rPr>
                        <a:t>1.</a:t>
                      </a:r>
                      <a:endParaRPr lang="en-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ID" sz="1400" u="none" strike="noStrike" dirty="0">
                          <a:effectLst/>
                        </a:rPr>
                        <a:t>351517**********</a:t>
                      </a:r>
                      <a:endParaRPr lang="en-ID"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dirty="0">
                          <a:effectLst/>
                        </a:rPr>
                        <a:t>SIDOARJO</a:t>
                      </a:r>
                      <a:endParaRPr lang="en-ID"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dirty="0">
                          <a:effectLst/>
                        </a:rPr>
                        <a:t>CARD PRINTED</a:t>
                      </a:r>
                      <a:endParaRPr lang="en-ID"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62153"/>
                  </a:ext>
                </a:extLst>
              </a:tr>
              <a:tr h="215900">
                <a:tc>
                  <a:txBody>
                    <a:bodyPr/>
                    <a:lstStyle/>
                    <a:p>
                      <a:pPr marL="0" indent="0" algn="ctr" fontAlgn="ctr">
                        <a:buFontTx/>
                        <a:buNone/>
                      </a:pPr>
                      <a:r>
                        <a:rPr lang="en-US" sz="1400" b="0" i="0" u="none" strike="noStrike" dirty="0">
                          <a:solidFill>
                            <a:srgbClr val="000000"/>
                          </a:solidFill>
                          <a:effectLst/>
                          <a:latin typeface="Calibri" panose="020F0502020204030204" pitchFamily="34" charset="0"/>
                        </a:rPr>
                        <a:t>2.</a:t>
                      </a:r>
                      <a:endParaRPr lang="en-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ID" sz="1400" u="none" strike="noStrike" dirty="0">
                          <a:effectLst/>
                        </a:rPr>
                        <a:t>351509**********</a:t>
                      </a:r>
                      <a:endParaRPr lang="en-ID"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SIDOARJO</a:t>
                      </a:r>
                      <a:endParaRPr lang="en-ID"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dirty="0">
                          <a:effectLst/>
                        </a:rPr>
                        <a:t>BELUM PEREKAMAN</a:t>
                      </a:r>
                      <a:endParaRPr lang="en-ID"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6050456"/>
                  </a:ext>
                </a:extLst>
              </a:tr>
              <a:tr h="215900">
                <a:tc>
                  <a:txBody>
                    <a:bodyPr/>
                    <a:lstStyle/>
                    <a:p>
                      <a:pPr marL="0" indent="0" algn="ctr" fontAlgn="ctr">
                        <a:buFontTx/>
                        <a:buNone/>
                      </a:pPr>
                      <a:r>
                        <a:rPr lang="en-US" sz="1400" b="0" i="0" u="none" strike="noStrike" dirty="0">
                          <a:solidFill>
                            <a:srgbClr val="000000"/>
                          </a:solidFill>
                          <a:effectLst/>
                          <a:latin typeface="Calibri" panose="020F0502020204030204" pitchFamily="34" charset="0"/>
                        </a:rPr>
                        <a:t>3.</a:t>
                      </a:r>
                      <a:endParaRPr lang="en-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ID" sz="1400" u="none" strike="noStrike" dirty="0">
                          <a:effectLst/>
                        </a:rPr>
                        <a:t>351515**********</a:t>
                      </a:r>
                      <a:endParaRPr lang="en-ID"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SIDOARJO</a:t>
                      </a:r>
                      <a:endParaRPr lang="en-ID"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BELUM PEREKAMAN</a:t>
                      </a:r>
                      <a:endParaRPr lang="en-ID"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601409"/>
                  </a:ext>
                </a:extLst>
              </a:tr>
              <a:tr h="215900">
                <a:tc>
                  <a:txBody>
                    <a:bodyPr/>
                    <a:lstStyle/>
                    <a:p>
                      <a:pPr marL="0" indent="0" algn="ctr" fontAlgn="ctr">
                        <a:buFontTx/>
                        <a:buNone/>
                      </a:pPr>
                      <a:r>
                        <a:rPr lang="en-US" sz="1400" b="0" i="0" u="none" strike="noStrike" dirty="0">
                          <a:solidFill>
                            <a:srgbClr val="000000"/>
                          </a:solidFill>
                          <a:effectLst/>
                          <a:latin typeface="Calibri" panose="020F0502020204030204" pitchFamily="34" charset="0"/>
                        </a:rPr>
                        <a:t>4.</a:t>
                      </a:r>
                      <a:endParaRPr lang="en-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ID" sz="1400" u="none" strike="noStrike" dirty="0">
                          <a:effectLst/>
                        </a:rPr>
                        <a:t>332914**********</a:t>
                      </a:r>
                      <a:endParaRPr lang="en-ID"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BREBES</a:t>
                      </a:r>
                      <a:endParaRPr lang="en-ID"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FLAG</a:t>
                      </a:r>
                      <a:endParaRPr lang="en-ID"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8306925"/>
                  </a:ext>
                </a:extLst>
              </a:tr>
              <a:tr h="215900">
                <a:tc>
                  <a:txBody>
                    <a:bodyPr/>
                    <a:lstStyle/>
                    <a:p>
                      <a:pPr marL="0" indent="0" algn="ctr" fontAlgn="ctr">
                        <a:buFontTx/>
                        <a:buNone/>
                      </a:pPr>
                      <a:r>
                        <a:rPr lang="en-US" sz="1400" b="0" i="0" u="none" strike="noStrike" dirty="0">
                          <a:solidFill>
                            <a:srgbClr val="000000"/>
                          </a:solidFill>
                          <a:effectLst/>
                          <a:latin typeface="Calibri" panose="020F0502020204030204" pitchFamily="34" charset="0"/>
                        </a:rPr>
                        <a:t>5.</a:t>
                      </a:r>
                      <a:endParaRPr lang="en-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ID" sz="1400" u="none" strike="noStrike" dirty="0">
                          <a:effectLst/>
                        </a:rPr>
                        <a:t>332713**********</a:t>
                      </a:r>
                      <a:endParaRPr lang="en-ID"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PEMALANG</a:t>
                      </a:r>
                      <a:endParaRPr lang="en-ID"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FLAG</a:t>
                      </a:r>
                      <a:endParaRPr lang="en-ID"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9149600"/>
                  </a:ext>
                </a:extLst>
              </a:tr>
              <a:tr h="215900">
                <a:tc>
                  <a:txBody>
                    <a:bodyPr/>
                    <a:lstStyle/>
                    <a:p>
                      <a:pPr marL="0" indent="0" algn="ctr" fontAlgn="ctr">
                        <a:buFontTx/>
                        <a:buNone/>
                      </a:pPr>
                      <a:r>
                        <a:rPr lang="en-US" sz="1400" b="0" i="0" u="none" strike="noStrike" dirty="0">
                          <a:solidFill>
                            <a:srgbClr val="000000"/>
                          </a:solidFill>
                          <a:effectLst/>
                          <a:latin typeface="Calibri" panose="020F0502020204030204" pitchFamily="34" charset="0"/>
                        </a:rPr>
                        <a:t>6.</a:t>
                      </a:r>
                      <a:endParaRPr lang="en-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ID" sz="1400" u="none" strike="noStrike" dirty="0">
                          <a:effectLst/>
                        </a:rPr>
                        <a:t>351504**********</a:t>
                      </a:r>
                      <a:endParaRPr lang="en-ID"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SIDOARJO</a:t>
                      </a:r>
                      <a:endParaRPr lang="en-ID"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dirty="0">
                          <a:effectLst/>
                        </a:rPr>
                        <a:t>CARD PRINTED</a:t>
                      </a:r>
                      <a:endParaRPr lang="en-ID"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9375844"/>
                  </a:ext>
                </a:extLst>
              </a:tr>
              <a:tr h="215900">
                <a:tc>
                  <a:txBody>
                    <a:bodyPr/>
                    <a:lstStyle/>
                    <a:p>
                      <a:pPr marL="0" indent="0" algn="ctr" fontAlgn="ctr">
                        <a:buFontTx/>
                        <a:buNone/>
                      </a:pPr>
                      <a:r>
                        <a:rPr lang="en-US" sz="1400" b="0" i="0" u="none" strike="noStrike" dirty="0">
                          <a:solidFill>
                            <a:srgbClr val="000000"/>
                          </a:solidFill>
                          <a:effectLst/>
                          <a:latin typeface="Calibri" panose="020F0502020204030204" pitchFamily="34" charset="0"/>
                        </a:rPr>
                        <a:t>7.</a:t>
                      </a:r>
                      <a:endParaRPr lang="en-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ID" sz="1400" u="none" strike="noStrike" dirty="0">
                          <a:effectLst/>
                        </a:rPr>
                        <a:t>351509**********</a:t>
                      </a:r>
                      <a:endParaRPr lang="en-ID"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SIDOARJO</a:t>
                      </a:r>
                      <a:endParaRPr lang="en-ID"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dirty="0">
                          <a:effectLst/>
                        </a:rPr>
                        <a:t>CARD PRINTED</a:t>
                      </a:r>
                      <a:endParaRPr lang="en-ID"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929279"/>
                  </a:ext>
                </a:extLst>
              </a:tr>
              <a:tr h="215900">
                <a:tc>
                  <a:txBody>
                    <a:bodyPr/>
                    <a:lstStyle/>
                    <a:p>
                      <a:pPr marL="0" indent="0" algn="ctr" fontAlgn="ctr">
                        <a:buFontTx/>
                        <a:buNone/>
                      </a:pPr>
                      <a:r>
                        <a:rPr lang="en-US" sz="1400" b="0" i="0" u="none" strike="noStrike" dirty="0">
                          <a:solidFill>
                            <a:srgbClr val="000000"/>
                          </a:solidFill>
                          <a:effectLst/>
                          <a:latin typeface="Calibri" panose="020F0502020204030204" pitchFamily="34" charset="0"/>
                        </a:rPr>
                        <a:t>8.</a:t>
                      </a:r>
                      <a:endParaRPr lang="en-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ID" sz="1400" u="none" strike="noStrike" dirty="0">
                          <a:effectLst/>
                        </a:rPr>
                        <a:t>321215**********</a:t>
                      </a:r>
                      <a:endParaRPr lang="en-ID"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INDRAMAYU</a:t>
                      </a:r>
                      <a:endParaRPr lang="en-ID"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FLAG</a:t>
                      </a:r>
                      <a:endParaRPr lang="en-ID"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2772003"/>
                  </a:ext>
                </a:extLst>
              </a:tr>
              <a:tr h="215900">
                <a:tc>
                  <a:txBody>
                    <a:bodyPr/>
                    <a:lstStyle/>
                    <a:p>
                      <a:pPr marL="0" indent="0" algn="ctr" fontAlgn="ctr">
                        <a:buFontTx/>
                        <a:buNone/>
                      </a:pPr>
                      <a:r>
                        <a:rPr lang="en-US" sz="1400" b="0" i="0" u="none" strike="noStrike" dirty="0">
                          <a:solidFill>
                            <a:srgbClr val="000000"/>
                          </a:solidFill>
                          <a:effectLst/>
                          <a:latin typeface="Calibri" panose="020F0502020204030204" pitchFamily="34" charset="0"/>
                        </a:rPr>
                        <a:t>9.</a:t>
                      </a:r>
                      <a:endParaRPr lang="en-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ID" sz="1400" u="none" strike="noStrike" dirty="0">
                          <a:effectLst/>
                        </a:rPr>
                        <a:t>927102**********</a:t>
                      </a:r>
                      <a:endParaRPr lang="en-ID"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KOTA SORONG</a:t>
                      </a:r>
                      <a:endParaRPr lang="en-ID"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CARD PRINTED</a:t>
                      </a:r>
                      <a:endParaRPr lang="en-ID"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0887101"/>
                  </a:ext>
                </a:extLst>
              </a:tr>
              <a:tr h="215900">
                <a:tc>
                  <a:txBody>
                    <a:bodyPr/>
                    <a:lstStyle/>
                    <a:p>
                      <a:pPr marL="0" indent="0" algn="ctr" fontAlgn="ctr">
                        <a:buFontTx/>
                        <a:buNone/>
                      </a:pPr>
                      <a:r>
                        <a:rPr lang="en-US" sz="1400" b="0" i="0" u="none" strike="noStrike" dirty="0">
                          <a:solidFill>
                            <a:srgbClr val="000000"/>
                          </a:solidFill>
                          <a:effectLst/>
                          <a:latin typeface="Calibri" panose="020F0502020204030204" pitchFamily="34" charset="0"/>
                        </a:rPr>
                        <a:t>10.</a:t>
                      </a:r>
                      <a:endParaRPr lang="en-ID"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ID" sz="1400" u="none" strike="noStrike" dirty="0">
                          <a:effectLst/>
                        </a:rPr>
                        <a:t>330202**********</a:t>
                      </a:r>
                      <a:endParaRPr lang="en-ID"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a:effectLst/>
                        </a:rPr>
                        <a:t>LAMPUNG TIMUR</a:t>
                      </a:r>
                      <a:endParaRPr lang="en-ID"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D" sz="1400" u="none" strike="noStrike" dirty="0">
                          <a:effectLst/>
                        </a:rPr>
                        <a:t>CARD PRINTED</a:t>
                      </a:r>
                      <a:endParaRPr lang="en-ID"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2127907"/>
                  </a:ext>
                </a:extLst>
              </a:tr>
            </a:tbl>
          </a:graphicData>
        </a:graphic>
      </p:graphicFrame>
      <p:sp>
        <p:nvSpPr>
          <p:cNvPr id="14" name="TextBox 13">
            <a:extLst>
              <a:ext uri="{FF2B5EF4-FFF2-40B4-BE49-F238E27FC236}">
                <a16:creationId xmlns:a16="http://schemas.microsoft.com/office/drawing/2014/main" id="{B88CA3AD-318C-4301-B13D-92641BE5EED7}"/>
              </a:ext>
            </a:extLst>
          </p:cNvPr>
          <p:cNvSpPr txBox="1"/>
          <p:nvPr/>
        </p:nvSpPr>
        <p:spPr>
          <a:xfrm>
            <a:off x="9858554" y="2170379"/>
            <a:ext cx="7775750" cy="461665"/>
          </a:xfrm>
          <a:prstGeom prst="rect">
            <a:avLst/>
          </a:prstGeom>
          <a:noFill/>
        </p:spPr>
        <p:txBody>
          <a:bodyPr wrap="square">
            <a:spAutoFit/>
          </a:bodyPr>
          <a:lstStyle/>
          <a:p>
            <a:pPr algn="ctr"/>
            <a:r>
              <a:rPr lang="en-ID" sz="2400" b="1" dirty="0">
                <a:highlight>
                  <a:srgbClr val="FFFF00"/>
                </a:highlight>
              </a:rPr>
              <a:t>Nama “C” juga </a:t>
            </a:r>
            <a:r>
              <a:rPr lang="en-ID" sz="2400" b="1" dirty="0" err="1">
                <a:highlight>
                  <a:srgbClr val="FFFF00"/>
                </a:highlight>
              </a:rPr>
              <a:t>ditemukan</a:t>
            </a:r>
            <a:r>
              <a:rPr lang="en-ID" sz="2400" b="1" dirty="0">
                <a:highlight>
                  <a:srgbClr val="FFFF00"/>
                </a:highlight>
              </a:rPr>
              <a:t> di </a:t>
            </a:r>
            <a:r>
              <a:rPr lang="en-ID" sz="2400" b="1" dirty="0" err="1">
                <a:highlight>
                  <a:srgbClr val="FFFF00"/>
                </a:highlight>
              </a:rPr>
              <a:t>berbagai</a:t>
            </a:r>
            <a:r>
              <a:rPr lang="en-ID" sz="2400" b="1" dirty="0">
                <a:highlight>
                  <a:srgbClr val="FFFF00"/>
                </a:highlight>
              </a:rPr>
              <a:t> </a:t>
            </a:r>
            <a:r>
              <a:rPr lang="en-ID" sz="2400" b="1" dirty="0" err="1">
                <a:highlight>
                  <a:srgbClr val="FFFF00"/>
                </a:highlight>
              </a:rPr>
              <a:t>daerah</a:t>
            </a:r>
            <a:endParaRPr lang="en-ID" dirty="0"/>
          </a:p>
        </p:txBody>
      </p:sp>
      <p:sp>
        <p:nvSpPr>
          <p:cNvPr id="15" name="TextBox 14">
            <a:extLst>
              <a:ext uri="{FF2B5EF4-FFF2-40B4-BE49-F238E27FC236}">
                <a16:creationId xmlns:a16="http://schemas.microsoft.com/office/drawing/2014/main" id="{2B749FED-C9C8-4AE3-B0C6-E89B41977B4B}"/>
              </a:ext>
            </a:extLst>
          </p:cNvPr>
          <p:cNvSpPr txBox="1"/>
          <p:nvPr/>
        </p:nvSpPr>
        <p:spPr>
          <a:xfrm>
            <a:off x="9089204" y="5160096"/>
            <a:ext cx="9011760" cy="369332"/>
          </a:xfrm>
          <a:prstGeom prst="rect">
            <a:avLst/>
          </a:prstGeom>
          <a:noFill/>
        </p:spPr>
        <p:txBody>
          <a:bodyPr wrap="square">
            <a:spAutoFit/>
          </a:bodyPr>
          <a:lstStyle/>
          <a:p>
            <a:pPr algn="ctr"/>
            <a:r>
              <a:rPr lang="en-ID" b="1" dirty="0">
                <a:highlight>
                  <a:srgbClr val="FFFF00"/>
                </a:highlight>
              </a:rPr>
              <a:t>TERDAPAT BEBERAPA CONTOH LAIN PENAMAAN YANG HANYA TERDIRI DARI SATU HURUF</a:t>
            </a:r>
          </a:p>
        </p:txBody>
      </p:sp>
      <p:pic>
        <p:nvPicPr>
          <p:cNvPr id="16" name="Picture 15">
            <a:extLst>
              <a:ext uri="{FF2B5EF4-FFF2-40B4-BE49-F238E27FC236}">
                <a16:creationId xmlns:a16="http://schemas.microsoft.com/office/drawing/2014/main" id="{C153E4D3-DB63-4499-A3C4-4A293A68BE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1853"/>
          <a:stretch/>
        </p:blipFill>
        <p:spPr>
          <a:xfrm>
            <a:off x="9115156" y="6108833"/>
            <a:ext cx="2805829" cy="1539023"/>
          </a:xfrm>
          <a:prstGeom prst="rect">
            <a:avLst/>
          </a:prstGeom>
        </p:spPr>
      </p:pic>
      <p:sp>
        <p:nvSpPr>
          <p:cNvPr id="17" name="Rectangle 16">
            <a:extLst>
              <a:ext uri="{FF2B5EF4-FFF2-40B4-BE49-F238E27FC236}">
                <a16:creationId xmlns:a16="http://schemas.microsoft.com/office/drawing/2014/main" id="{F3E6A317-9863-4560-A27A-A0C7371B7103}"/>
              </a:ext>
            </a:extLst>
          </p:cNvPr>
          <p:cNvSpPr/>
          <p:nvPr/>
        </p:nvSpPr>
        <p:spPr>
          <a:xfrm>
            <a:off x="10379146" y="6314356"/>
            <a:ext cx="762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TextBox 17">
            <a:extLst>
              <a:ext uri="{FF2B5EF4-FFF2-40B4-BE49-F238E27FC236}">
                <a16:creationId xmlns:a16="http://schemas.microsoft.com/office/drawing/2014/main" id="{028EB02E-3EA7-4BFE-939A-C41C4ED89FA2}"/>
              </a:ext>
            </a:extLst>
          </p:cNvPr>
          <p:cNvSpPr txBox="1"/>
          <p:nvPr/>
        </p:nvSpPr>
        <p:spPr>
          <a:xfrm>
            <a:off x="8555920" y="5788498"/>
            <a:ext cx="3924300" cy="307777"/>
          </a:xfrm>
          <a:prstGeom prst="rect">
            <a:avLst/>
          </a:prstGeom>
          <a:noFill/>
        </p:spPr>
        <p:txBody>
          <a:bodyPr wrap="square">
            <a:spAutoFit/>
          </a:bodyPr>
          <a:lstStyle/>
          <a:p>
            <a:pPr algn="ctr"/>
            <a:r>
              <a:rPr lang="en-ID" sz="1400" b="1" dirty="0" err="1">
                <a:highlight>
                  <a:srgbClr val="FFFF00"/>
                </a:highlight>
              </a:rPr>
              <a:t>Akta</a:t>
            </a:r>
            <a:r>
              <a:rPr lang="en-ID" sz="1400" b="1" dirty="0">
                <a:highlight>
                  <a:srgbClr val="FFFF00"/>
                </a:highlight>
              </a:rPr>
              <a:t> </a:t>
            </a:r>
            <a:r>
              <a:rPr lang="en-ID" sz="1400" b="1" dirty="0" err="1">
                <a:highlight>
                  <a:srgbClr val="FFFF00"/>
                </a:highlight>
              </a:rPr>
              <a:t>Kelahiran</a:t>
            </a:r>
            <a:r>
              <a:rPr lang="en-ID" sz="1400" b="1" dirty="0">
                <a:highlight>
                  <a:srgbClr val="FFFF00"/>
                </a:highlight>
              </a:rPr>
              <a:t> </a:t>
            </a:r>
            <a:r>
              <a:rPr lang="en-ID" sz="1400" b="1" dirty="0" err="1">
                <a:highlight>
                  <a:srgbClr val="FFFF00"/>
                </a:highlight>
              </a:rPr>
              <a:t>a.n</a:t>
            </a:r>
            <a:r>
              <a:rPr lang="en-ID" sz="1400" b="1" dirty="0">
                <a:highlight>
                  <a:srgbClr val="FFFF00"/>
                </a:highlight>
              </a:rPr>
              <a:t>  “N”</a:t>
            </a:r>
            <a:endParaRPr lang="en-ID" sz="1100" dirty="0"/>
          </a:p>
        </p:txBody>
      </p:sp>
      <p:pic>
        <p:nvPicPr>
          <p:cNvPr id="19" name="Picture 18">
            <a:extLst>
              <a:ext uri="{FF2B5EF4-FFF2-40B4-BE49-F238E27FC236}">
                <a16:creationId xmlns:a16="http://schemas.microsoft.com/office/drawing/2014/main" id="{108EB10E-BF79-4A96-BCB1-042395A19168}"/>
              </a:ext>
            </a:extLst>
          </p:cNvPr>
          <p:cNvPicPr>
            <a:picLocks noChangeAspect="1"/>
          </p:cNvPicPr>
          <p:nvPr/>
        </p:nvPicPr>
        <p:blipFill rotWithShape="1">
          <a:blip r:embed="rId6">
            <a:extLst>
              <a:ext uri="{28A0092B-C50C-407E-A947-70E740481C1C}">
                <a14:useLocalDpi xmlns:a14="http://schemas.microsoft.com/office/drawing/2010/main" val="0"/>
              </a:ext>
            </a:extLst>
          </a:blip>
          <a:srcRect r="1495"/>
          <a:stretch/>
        </p:blipFill>
        <p:spPr>
          <a:xfrm>
            <a:off x="11920985" y="6096275"/>
            <a:ext cx="5935767" cy="1120435"/>
          </a:xfrm>
          <a:prstGeom prst="rect">
            <a:avLst/>
          </a:prstGeom>
        </p:spPr>
      </p:pic>
      <p:sp>
        <p:nvSpPr>
          <p:cNvPr id="20" name="TextBox 19">
            <a:extLst>
              <a:ext uri="{FF2B5EF4-FFF2-40B4-BE49-F238E27FC236}">
                <a16:creationId xmlns:a16="http://schemas.microsoft.com/office/drawing/2014/main" id="{C8A582AE-E8C4-4681-8D03-9F8E7B5DC280}"/>
              </a:ext>
            </a:extLst>
          </p:cNvPr>
          <p:cNvSpPr txBox="1"/>
          <p:nvPr/>
        </p:nvSpPr>
        <p:spPr>
          <a:xfrm>
            <a:off x="12924312" y="5805442"/>
            <a:ext cx="3924300" cy="307777"/>
          </a:xfrm>
          <a:prstGeom prst="rect">
            <a:avLst/>
          </a:prstGeom>
          <a:noFill/>
        </p:spPr>
        <p:txBody>
          <a:bodyPr wrap="square">
            <a:spAutoFit/>
          </a:bodyPr>
          <a:lstStyle/>
          <a:p>
            <a:pPr algn="ctr"/>
            <a:r>
              <a:rPr lang="en-ID" sz="1400" b="1" dirty="0">
                <a:highlight>
                  <a:srgbClr val="FFFF00"/>
                </a:highlight>
              </a:rPr>
              <a:t>Data </a:t>
            </a:r>
            <a:r>
              <a:rPr lang="en-ID" sz="1400" b="1" dirty="0" err="1">
                <a:highlight>
                  <a:srgbClr val="FFFF00"/>
                </a:highlight>
              </a:rPr>
              <a:t>Perekaman</a:t>
            </a:r>
            <a:r>
              <a:rPr lang="en-ID" sz="1400" b="1" dirty="0">
                <a:highlight>
                  <a:srgbClr val="FFFF00"/>
                </a:highlight>
              </a:rPr>
              <a:t> </a:t>
            </a:r>
            <a:r>
              <a:rPr lang="en-ID" sz="1400" b="1" dirty="0" err="1">
                <a:highlight>
                  <a:srgbClr val="FFFF00"/>
                </a:highlight>
              </a:rPr>
              <a:t>a.n</a:t>
            </a:r>
            <a:r>
              <a:rPr lang="en-ID" sz="1400" b="1" dirty="0">
                <a:highlight>
                  <a:srgbClr val="FFFF00"/>
                </a:highlight>
              </a:rPr>
              <a:t>  “D”</a:t>
            </a:r>
            <a:endParaRPr lang="en-ID" sz="1100" dirty="0"/>
          </a:p>
        </p:txBody>
      </p:sp>
      <p:sp>
        <p:nvSpPr>
          <p:cNvPr id="21" name="Rectangle 20">
            <a:extLst>
              <a:ext uri="{FF2B5EF4-FFF2-40B4-BE49-F238E27FC236}">
                <a16:creationId xmlns:a16="http://schemas.microsoft.com/office/drawing/2014/main" id="{74D4AF74-76E6-4B15-9089-A87A7A06A8E8}"/>
              </a:ext>
            </a:extLst>
          </p:cNvPr>
          <p:cNvSpPr/>
          <p:nvPr/>
        </p:nvSpPr>
        <p:spPr>
          <a:xfrm>
            <a:off x="13042096" y="6113219"/>
            <a:ext cx="762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Rectangle 21">
            <a:extLst>
              <a:ext uri="{FF2B5EF4-FFF2-40B4-BE49-F238E27FC236}">
                <a16:creationId xmlns:a16="http://schemas.microsoft.com/office/drawing/2014/main" id="{F7F36303-F211-4891-B07F-9643B7CB52E1}"/>
              </a:ext>
            </a:extLst>
          </p:cNvPr>
          <p:cNvSpPr/>
          <p:nvPr/>
        </p:nvSpPr>
        <p:spPr>
          <a:xfrm>
            <a:off x="13039580" y="6699379"/>
            <a:ext cx="762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Rectangle 22">
            <a:extLst>
              <a:ext uri="{FF2B5EF4-FFF2-40B4-BE49-F238E27FC236}">
                <a16:creationId xmlns:a16="http://schemas.microsoft.com/office/drawing/2014/main" id="{A329358C-BCFA-4B24-8B3E-C9844A0B7274}"/>
              </a:ext>
            </a:extLst>
          </p:cNvPr>
          <p:cNvSpPr/>
          <p:nvPr/>
        </p:nvSpPr>
        <p:spPr>
          <a:xfrm>
            <a:off x="12298482" y="6265618"/>
            <a:ext cx="181738" cy="121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Rectangle 23">
            <a:extLst>
              <a:ext uri="{FF2B5EF4-FFF2-40B4-BE49-F238E27FC236}">
                <a16:creationId xmlns:a16="http://schemas.microsoft.com/office/drawing/2014/main" id="{D3B3A299-62F3-4143-BA55-33653609641E}"/>
              </a:ext>
            </a:extLst>
          </p:cNvPr>
          <p:cNvSpPr/>
          <p:nvPr/>
        </p:nvSpPr>
        <p:spPr>
          <a:xfrm>
            <a:off x="12306861" y="6867603"/>
            <a:ext cx="181738" cy="121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AutoShape 2">
            <a:extLst>
              <a:ext uri="{FF2B5EF4-FFF2-40B4-BE49-F238E27FC236}">
                <a16:creationId xmlns:a16="http://schemas.microsoft.com/office/drawing/2014/main" id="{39F8B8FC-2C9E-4FBC-A325-ACA126A7BFC4}"/>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pic>
        <p:nvPicPr>
          <p:cNvPr id="26" name="Picture 25">
            <a:extLst>
              <a:ext uri="{FF2B5EF4-FFF2-40B4-BE49-F238E27FC236}">
                <a16:creationId xmlns:a16="http://schemas.microsoft.com/office/drawing/2014/main" id="{FCFC076D-C183-4E97-B47B-755C53D437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87403" y="7726659"/>
            <a:ext cx="5869349" cy="550251"/>
          </a:xfrm>
          <a:prstGeom prst="rect">
            <a:avLst/>
          </a:prstGeom>
        </p:spPr>
      </p:pic>
      <p:sp>
        <p:nvSpPr>
          <p:cNvPr id="27" name="TextBox 26">
            <a:extLst>
              <a:ext uri="{FF2B5EF4-FFF2-40B4-BE49-F238E27FC236}">
                <a16:creationId xmlns:a16="http://schemas.microsoft.com/office/drawing/2014/main" id="{14690AB5-33B8-410A-AFF1-73B0B9C6C7AC}"/>
              </a:ext>
            </a:extLst>
          </p:cNvPr>
          <p:cNvSpPr txBox="1"/>
          <p:nvPr/>
        </p:nvSpPr>
        <p:spPr>
          <a:xfrm>
            <a:off x="12924312" y="7293043"/>
            <a:ext cx="3924300" cy="307777"/>
          </a:xfrm>
          <a:prstGeom prst="rect">
            <a:avLst/>
          </a:prstGeom>
          <a:noFill/>
        </p:spPr>
        <p:txBody>
          <a:bodyPr wrap="square">
            <a:spAutoFit/>
          </a:bodyPr>
          <a:lstStyle/>
          <a:p>
            <a:pPr algn="ctr"/>
            <a:r>
              <a:rPr lang="en-ID" sz="1400" b="1" dirty="0">
                <a:highlight>
                  <a:srgbClr val="FFFF00"/>
                </a:highlight>
              </a:rPr>
              <a:t>Data </a:t>
            </a:r>
            <a:r>
              <a:rPr lang="en-ID" sz="1400" b="1" dirty="0" err="1">
                <a:highlight>
                  <a:srgbClr val="FFFF00"/>
                </a:highlight>
              </a:rPr>
              <a:t>Perekaman</a:t>
            </a:r>
            <a:r>
              <a:rPr lang="en-ID" sz="1400" b="1" dirty="0">
                <a:highlight>
                  <a:srgbClr val="FFFF00"/>
                </a:highlight>
              </a:rPr>
              <a:t> </a:t>
            </a:r>
            <a:r>
              <a:rPr lang="en-ID" sz="1400" b="1" dirty="0" err="1">
                <a:highlight>
                  <a:srgbClr val="FFFF00"/>
                </a:highlight>
              </a:rPr>
              <a:t>a.n</a:t>
            </a:r>
            <a:r>
              <a:rPr lang="en-ID" sz="1400" b="1" dirty="0">
                <a:highlight>
                  <a:srgbClr val="FFFF00"/>
                </a:highlight>
              </a:rPr>
              <a:t>  “O”</a:t>
            </a:r>
            <a:endParaRPr lang="en-ID" sz="1100" dirty="0"/>
          </a:p>
        </p:txBody>
      </p:sp>
      <p:pic>
        <p:nvPicPr>
          <p:cNvPr id="28" name="Picture 27">
            <a:extLst>
              <a:ext uri="{FF2B5EF4-FFF2-40B4-BE49-F238E27FC236}">
                <a16:creationId xmlns:a16="http://schemas.microsoft.com/office/drawing/2014/main" id="{BB3675F2-5085-462C-A4C0-628F368655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20984" y="8760673"/>
            <a:ext cx="6025870" cy="555510"/>
          </a:xfrm>
          <a:prstGeom prst="rect">
            <a:avLst/>
          </a:prstGeom>
        </p:spPr>
      </p:pic>
      <p:sp>
        <p:nvSpPr>
          <p:cNvPr id="29" name="TextBox 28">
            <a:extLst>
              <a:ext uri="{FF2B5EF4-FFF2-40B4-BE49-F238E27FC236}">
                <a16:creationId xmlns:a16="http://schemas.microsoft.com/office/drawing/2014/main" id="{3ED4DD26-237C-42A0-935E-4E8C390BE17A}"/>
              </a:ext>
            </a:extLst>
          </p:cNvPr>
          <p:cNvSpPr txBox="1"/>
          <p:nvPr/>
        </p:nvSpPr>
        <p:spPr>
          <a:xfrm>
            <a:off x="12887634" y="8442952"/>
            <a:ext cx="3924300" cy="307777"/>
          </a:xfrm>
          <a:prstGeom prst="rect">
            <a:avLst/>
          </a:prstGeom>
          <a:noFill/>
        </p:spPr>
        <p:txBody>
          <a:bodyPr wrap="square">
            <a:spAutoFit/>
          </a:bodyPr>
          <a:lstStyle/>
          <a:p>
            <a:pPr algn="ctr"/>
            <a:r>
              <a:rPr lang="en-ID" sz="1400" b="1" dirty="0">
                <a:highlight>
                  <a:srgbClr val="FFFF00"/>
                </a:highlight>
              </a:rPr>
              <a:t>Data </a:t>
            </a:r>
            <a:r>
              <a:rPr lang="en-ID" sz="1400" b="1" dirty="0" err="1">
                <a:highlight>
                  <a:srgbClr val="FFFF00"/>
                </a:highlight>
              </a:rPr>
              <a:t>Perekaman</a:t>
            </a:r>
            <a:r>
              <a:rPr lang="en-ID" sz="1400" b="1" dirty="0">
                <a:highlight>
                  <a:srgbClr val="FFFF00"/>
                </a:highlight>
              </a:rPr>
              <a:t> </a:t>
            </a:r>
            <a:r>
              <a:rPr lang="en-ID" sz="1400" b="1" dirty="0" err="1">
                <a:highlight>
                  <a:srgbClr val="FFFF00"/>
                </a:highlight>
              </a:rPr>
              <a:t>a.n</a:t>
            </a:r>
            <a:r>
              <a:rPr lang="en-ID" sz="1400" b="1" dirty="0">
                <a:highlight>
                  <a:srgbClr val="FFFF00"/>
                </a:highlight>
              </a:rPr>
              <a:t>  “E”</a:t>
            </a:r>
            <a:endParaRPr lang="en-ID" sz="1100" dirty="0"/>
          </a:p>
        </p:txBody>
      </p:sp>
      <p:sp>
        <p:nvSpPr>
          <p:cNvPr id="30" name="Rectangle 29">
            <a:extLst>
              <a:ext uri="{FF2B5EF4-FFF2-40B4-BE49-F238E27FC236}">
                <a16:creationId xmlns:a16="http://schemas.microsoft.com/office/drawing/2014/main" id="{A0BFED31-17C4-4D54-BC0E-306832E8DB88}"/>
              </a:ext>
            </a:extLst>
          </p:cNvPr>
          <p:cNvSpPr/>
          <p:nvPr/>
        </p:nvSpPr>
        <p:spPr>
          <a:xfrm>
            <a:off x="13001480" y="7775927"/>
            <a:ext cx="762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Rectangle 30">
            <a:extLst>
              <a:ext uri="{FF2B5EF4-FFF2-40B4-BE49-F238E27FC236}">
                <a16:creationId xmlns:a16="http://schemas.microsoft.com/office/drawing/2014/main" id="{39C26E6F-E9D4-4107-B8CE-9B411A9BFC72}"/>
              </a:ext>
            </a:extLst>
          </p:cNvPr>
          <p:cNvSpPr/>
          <p:nvPr/>
        </p:nvSpPr>
        <p:spPr>
          <a:xfrm>
            <a:off x="12268761" y="7944151"/>
            <a:ext cx="181738" cy="121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Rectangle 31">
            <a:extLst>
              <a:ext uri="{FF2B5EF4-FFF2-40B4-BE49-F238E27FC236}">
                <a16:creationId xmlns:a16="http://schemas.microsoft.com/office/drawing/2014/main" id="{386BF58B-82DE-4090-B968-48BDCCC7B942}"/>
              </a:ext>
            </a:extLst>
          </p:cNvPr>
          <p:cNvSpPr/>
          <p:nvPr/>
        </p:nvSpPr>
        <p:spPr>
          <a:xfrm>
            <a:off x="12906230" y="8806374"/>
            <a:ext cx="762000" cy="92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Rectangle 32">
            <a:extLst>
              <a:ext uri="{FF2B5EF4-FFF2-40B4-BE49-F238E27FC236}">
                <a16:creationId xmlns:a16="http://schemas.microsoft.com/office/drawing/2014/main" id="{AB3B8E1E-7C15-4847-9440-D414174AC1BA}"/>
              </a:ext>
            </a:extLst>
          </p:cNvPr>
          <p:cNvSpPr/>
          <p:nvPr/>
        </p:nvSpPr>
        <p:spPr>
          <a:xfrm>
            <a:off x="12173511" y="8969842"/>
            <a:ext cx="181738" cy="147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710929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F4F6AB1-47F7-4588-92A0-89122B203B80}"/>
              </a:ext>
            </a:extLst>
          </p:cNvPr>
          <p:cNvSpPr/>
          <p:nvPr/>
        </p:nvSpPr>
        <p:spPr>
          <a:xfrm>
            <a:off x="725103" y="1996151"/>
            <a:ext cx="16908891" cy="7312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 name="Slide Number Placeholder 1">
            <a:extLst>
              <a:ext uri="{FF2B5EF4-FFF2-40B4-BE49-F238E27FC236}">
                <a16:creationId xmlns:a16="http://schemas.microsoft.com/office/drawing/2014/main" id="{8E435A65-2A5F-4977-8F42-92CAFB1CBA46}"/>
              </a:ext>
            </a:extLst>
          </p:cNvPr>
          <p:cNvSpPr>
            <a:spLocks noGrp="1"/>
          </p:cNvSpPr>
          <p:nvPr>
            <p:ph type="sldNum" sz="quarter" idx="12"/>
          </p:nvPr>
        </p:nvSpPr>
        <p:spPr/>
        <p:txBody>
          <a:bodyPr/>
          <a:lstStyle/>
          <a:p>
            <a:fld id="{B6F15528-21DE-4FAA-801E-634DDDAF4B2B}" type="slidenum">
              <a:rPr lang="en-US" smtClean="0"/>
              <a:pPr/>
              <a:t>9</a:t>
            </a:fld>
            <a:endParaRPr lang="en-US"/>
          </a:p>
        </p:txBody>
      </p:sp>
      <p:grpSp>
        <p:nvGrpSpPr>
          <p:cNvPr id="3" name="组合 3">
            <a:extLst>
              <a:ext uri="{FF2B5EF4-FFF2-40B4-BE49-F238E27FC236}">
                <a16:creationId xmlns:a16="http://schemas.microsoft.com/office/drawing/2014/main" id="{9DE81F1A-0B71-4463-B3A7-3BE9DFE06A5B}"/>
              </a:ext>
            </a:extLst>
          </p:cNvPr>
          <p:cNvGrpSpPr/>
          <p:nvPr/>
        </p:nvGrpSpPr>
        <p:grpSpPr>
          <a:xfrm>
            <a:off x="3342936" y="1614036"/>
            <a:ext cx="12187592" cy="764229"/>
            <a:chOff x="-318472" y="151650"/>
            <a:chExt cx="12546089" cy="764405"/>
          </a:xfrm>
        </p:grpSpPr>
        <p:sp>
          <p:nvSpPr>
            <p:cNvPr id="4" name="矩形 2">
              <a:extLst>
                <a:ext uri="{FF2B5EF4-FFF2-40B4-BE49-F238E27FC236}">
                  <a16:creationId xmlns:a16="http://schemas.microsoft.com/office/drawing/2014/main" id="{EE8D1041-126F-471A-93BE-8EBA1D77A3A9}"/>
                </a:ext>
              </a:extLst>
            </p:cNvPr>
            <p:cNvSpPr/>
            <p:nvPr/>
          </p:nvSpPr>
          <p:spPr>
            <a:xfrm flipV="1">
              <a:off x="-318472" y="853517"/>
              <a:ext cx="12546089" cy="625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 name="9">
              <a:extLst>
                <a:ext uri="{FF2B5EF4-FFF2-40B4-BE49-F238E27FC236}">
                  <a16:creationId xmlns:a16="http://schemas.microsoft.com/office/drawing/2014/main" id="{FACF824A-5B38-48EB-AF74-5448B430D6EE}"/>
                </a:ext>
              </a:extLst>
            </p:cNvPr>
            <p:cNvSpPr txBox="1"/>
            <p:nvPr/>
          </p:nvSpPr>
          <p:spPr>
            <a:xfrm>
              <a:off x="-93303" y="151650"/>
              <a:ext cx="11713918" cy="463760"/>
            </a:xfrm>
            <a:prstGeom prst="rect">
              <a:avLst/>
            </a:prstGeom>
            <a:noFill/>
          </p:spPr>
          <p:txBody>
            <a:bodyPr wrap="square" lIns="0" tIns="0" rIns="0" bIns="0" rtlCol="0">
              <a:spAutoFit/>
            </a:bodyPr>
            <a:lstStyle/>
            <a:p>
              <a:pPr marL="180340" algn="ctr">
                <a:lnSpc>
                  <a:spcPct val="115000"/>
                </a:lnSpc>
                <a:spcAft>
                  <a:spcPts val="800"/>
                </a:spcAft>
              </a:pPr>
              <a:r>
                <a:rPr lang="en-US" sz="28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Bagi</a:t>
              </a:r>
              <a:r>
                <a:rPr lang="en-US" sz="28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28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dinas</a:t>
              </a:r>
              <a:r>
                <a:rPr lang="en-US" sz="28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28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dukcapil</a:t>
              </a:r>
              <a:r>
                <a:rPr lang="en-US" sz="28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2800" b="1" kern="1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perlu</a:t>
              </a:r>
              <a:r>
                <a:rPr lang="en-US" sz="28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ID" sz="2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ectangle 1">
            <a:extLst>
              <a:ext uri="{FF2B5EF4-FFF2-40B4-BE49-F238E27FC236}">
                <a16:creationId xmlns:a16="http://schemas.microsoft.com/office/drawing/2014/main" id="{5774DFCE-B213-45B2-B5AE-DFA99141755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E15D886B-75B7-41F2-9FF9-B7091A6D9678}"/>
              </a:ext>
            </a:extLst>
          </p:cNvPr>
          <p:cNvSpPr/>
          <p:nvPr/>
        </p:nvSpPr>
        <p:spPr>
          <a:xfrm>
            <a:off x="816945" y="2695280"/>
            <a:ext cx="7725643" cy="3373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3" name="Slide Number Placeholder 1">
            <a:extLst>
              <a:ext uri="{FF2B5EF4-FFF2-40B4-BE49-F238E27FC236}">
                <a16:creationId xmlns:a16="http://schemas.microsoft.com/office/drawing/2014/main" id="{CE448ED3-D4D0-4522-A0BC-9B37CA80C75C}"/>
              </a:ext>
            </a:extLst>
          </p:cNvPr>
          <p:cNvSpPr txBox="1">
            <a:spLocks/>
          </p:cNvSpPr>
          <p:nvPr/>
        </p:nvSpPr>
        <p:spPr>
          <a:xfrm>
            <a:off x="15967364" y="9704576"/>
            <a:ext cx="2133600" cy="303313"/>
          </a:xfrm>
          <a:prstGeom prst="rect">
            <a:avLst/>
          </a:prstGeom>
        </p:spPr>
        <p:txBody>
          <a:bodyPr vert="horz" lIns="91440" tIns="45720" rIns="91440" bIns="45720" rtlCol="0" anchor="ctr"/>
          <a:lstStyle>
            <a:defPPr>
              <a:defRPr lang="en-US"/>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p:txBody>
      </p:sp>
      <p:sp>
        <p:nvSpPr>
          <p:cNvPr id="16" name="Rectangle 15">
            <a:extLst>
              <a:ext uri="{FF2B5EF4-FFF2-40B4-BE49-F238E27FC236}">
                <a16:creationId xmlns:a16="http://schemas.microsoft.com/office/drawing/2014/main" id="{9BC9A53B-4B5C-4E44-B12C-33BE31080529}"/>
              </a:ext>
            </a:extLst>
          </p:cNvPr>
          <p:cNvSpPr/>
          <p:nvPr/>
        </p:nvSpPr>
        <p:spPr>
          <a:xfrm>
            <a:off x="826213" y="5185013"/>
            <a:ext cx="7725643" cy="3373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7" name="Rectangle 16">
            <a:extLst>
              <a:ext uri="{FF2B5EF4-FFF2-40B4-BE49-F238E27FC236}">
                <a16:creationId xmlns:a16="http://schemas.microsoft.com/office/drawing/2014/main" id="{1E674D8D-65FF-48BB-8224-69974A2B028E}"/>
              </a:ext>
            </a:extLst>
          </p:cNvPr>
          <p:cNvSpPr/>
          <p:nvPr/>
        </p:nvSpPr>
        <p:spPr>
          <a:xfrm>
            <a:off x="9372600" y="2695280"/>
            <a:ext cx="8241192" cy="3373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9" name="Rectangle 18">
            <a:extLst>
              <a:ext uri="{FF2B5EF4-FFF2-40B4-BE49-F238E27FC236}">
                <a16:creationId xmlns:a16="http://schemas.microsoft.com/office/drawing/2014/main" id="{45F2E5B1-7CFC-43FC-8FA1-D71BB717C4CE}"/>
              </a:ext>
            </a:extLst>
          </p:cNvPr>
          <p:cNvSpPr/>
          <p:nvPr/>
        </p:nvSpPr>
        <p:spPr>
          <a:xfrm>
            <a:off x="9400831" y="5522327"/>
            <a:ext cx="8233163" cy="3373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1" name="TextBox 20">
            <a:extLst>
              <a:ext uri="{FF2B5EF4-FFF2-40B4-BE49-F238E27FC236}">
                <a16:creationId xmlns:a16="http://schemas.microsoft.com/office/drawing/2014/main" id="{099916E7-8EE1-4096-9AE1-979292D97EF9}"/>
              </a:ext>
            </a:extLst>
          </p:cNvPr>
          <p:cNvSpPr txBox="1"/>
          <p:nvPr/>
        </p:nvSpPr>
        <p:spPr>
          <a:xfrm>
            <a:off x="1031690" y="2643046"/>
            <a:ext cx="7618210" cy="5024773"/>
          </a:xfrm>
          <a:prstGeom prst="rect">
            <a:avLst/>
          </a:prstGeom>
          <a:noFill/>
        </p:spPr>
        <p:txBody>
          <a:bodyPr wrap="square">
            <a:spAutoFit/>
          </a:bodyPr>
          <a:lstStyle/>
          <a:p>
            <a:pPr marL="342900" lvl="0" indent="-342900">
              <a:lnSpc>
                <a:spcPct val="115000"/>
              </a:lnSpc>
              <a:buFont typeface="+mj-lt"/>
              <a:buAutoNum type="alphaLcPeriod"/>
            </a:pPr>
            <a:r>
              <a:rPr lang="en-US" sz="2000" b="1" kern="100" dirty="0" err="1">
                <a:effectLst/>
                <a:latin typeface="Arial" panose="020B0604020202020204" pitchFamily="34" charset="0"/>
                <a:ea typeface="Calibri" panose="020F0502020204030204" pitchFamily="34" charset="0"/>
                <a:cs typeface="Times New Roman" panose="02020603050405020304" pitchFamily="18" charset="0"/>
              </a:rPr>
              <a:t>Verifikasi</a:t>
            </a: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 dan </a:t>
            </a:r>
            <a:r>
              <a:rPr lang="en-US" sz="2000" b="1" kern="100" dirty="0" err="1">
                <a:effectLst/>
                <a:latin typeface="Arial" panose="020B0604020202020204" pitchFamily="34" charset="0"/>
                <a:ea typeface="Calibri" panose="020F0502020204030204" pitchFamily="34" charset="0"/>
                <a:cs typeface="Times New Roman" panose="02020603050405020304" pitchFamily="18" charset="0"/>
              </a:rPr>
              <a:t>Validasi</a:t>
            </a: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 Data </a:t>
            </a:r>
            <a:r>
              <a:rPr lang="en-US" sz="2000" b="1" kern="100" dirty="0" err="1">
                <a:effectLst/>
                <a:latin typeface="Arial" panose="020B0604020202020204" pitchFamily="34" charset="0"/>
                <a:ea typeface="Calibri" panose="020F0502020204030204" pitchFamily="34" charset="0"/>
                <a:cs typeface="Times New Roman" panose="02020603050405020304" pitchFamily="18" charset="0"/>
              </a:rPr>
              <a:t>Pelaporan</a:t>
            </a:r>
            <a:endParaRPr lang="en-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algn="just">
              <a:lnSpc>
                <a:spcPct val="115000"/>
              </a:lnSpc>
            </a:pP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Pastikan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nama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yang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akan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diberikan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sesuai</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dengan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prinsip</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norma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agama,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norma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kesusilaan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norma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kesopanan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persyaratan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dan tata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cara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pencatatan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nama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pada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dokumen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kependudukan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a:t>
            </a:r>
            <a:endParaRPr lang="en-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15000"/>
              </a:lnSpc>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p>
          <a:p>
            <a:pPr marL="914400" algn="just">
              <a:lnSpc>
                <a:spcPct val="115000"/>
              </a:lnSpc>
            </a:pPr>
            <a:endParaRPr lang="en-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buFont typeface="+mj-lt"/>
              <a:buAutoNum type="alphaLcPeriod" startAt="2"/>
            </a:pPr>
            <a:r>
              <a:rPr lang="en-US" sz="2000" b="1" kern="100" dirty="0" err="1">
                <a:effectLst/>
                <a:latin typeface="Arial" panose="020B0604020202020204" pitchFamily="34" charset="0"/>
                <a:ea typeface="Calibri" panose="020F0502020204030204" pitchFamily="34" charset="0"/>
                <a:cs typeface="Times New Roman" panose="02020603050405020304" pitchFamily="18" charset="0"/>
              </a:rPr>
              <a:t>Sosialisasi</a:t>
            </a: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b="1" kern="100" dirty="0" err="1">
                <a:effectLst/>
                <a:latin typeface="Arial" panose="020B0604020202020204" pitchFamily="34" charset="0"/>
                <a:ea typeface="Calibri" panose="020F0502020204030204" pitchFamily="34" charset="0"/>
                <a:cs typeface="Times New Roman" panose="02020603050405020304" pitchFamily="18" charset="0"/>
              </a:rPr>
              <a:t>Regulasi</a:t>
            </a:r>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 Nama</a:t>
            </a:r>
            <a:endParaRPr lang="en-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algn="just">
              <a:lnSpc>
                <a:spcPct val="115000"/>
              </a:lnSpc>
              <a:spcAft>
                <a:spcPts val="800"/>
              </a:spcAft>
            </a:pP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Tingkatkan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sosialisasi</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ketentuan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penulisan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nama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berdasarkan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Permendagri</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Nomor</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73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Tahun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2022 dan Surat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Dirjen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Dukcapil</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Nomor</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400.8/8301/</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Dukcapil</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tgl</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16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Juli</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2025 Hal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Pencatatan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Nama Pada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Dokumen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Kependudukan</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secara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masif</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melalui</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media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cetak</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elektronik</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media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sosial</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serta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kanal</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informasi</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resmi</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Dinas.</a:t>
            </a:r>
            <a:endParaRPr lang="en-ID"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DC5EE80-6B09-4826-910D-A06E182AD27E}"/>
              </a:ext>
            </a:extLst>
          </p:cNvPr>
          <p:cNvSpPr txBox="1"/>
          <p:nvPr/>
        </p:nvSpPr>
        <p:spPr>
          <a:xfrm>
            <a:off x="9436732" y="2643046"/>
            <a:ext cx="8197262" cy="4670830"/>
          </a:xfrm>
          <a:prstGeom prst="rect">
            <a:avLst/>
          </a:prstGeom>
          <a:noFill/>
        </p:spPr>
        <p:txBody>
          <a:bodyPr wrap="square">
            <a:spAutoFit/>
          </a:bodyPr>
          <a:lstStyle/>
          <a:p>
            <a:pPr marL="342900" lvl="0" indent="-342900">
              <a:lnSpc>
                <a:spcPct val="115000"/>
              </a:lnSpc>
              <a:buFont typeface="+mj-lt"/>
              <a:buAutoNum type="alphaLcPeriod" startAt="3"/>
            </a:pPr>
            <a:r>
              <a:rPr lang="en-ID" sz="2000" b="1" kern="100" dirty="0" err="1">
                <a:effectLst/>
                <a:latin typeface="Arial" panose="020B0604020202020204" pitchFamily="34" charset="0"/>
                <a:ea typeface="Calibri" panose="020F0502020204030204" pitchFamily="34" charset="0"/>
                <a:cs typeface="Times New Roman" panose="02020603050405020304" pitchFamily="18" charset="0"/>
              </a:rPr>
              <a:t>Pemantauan</a:t>
            </a:r>
            <a:r>
              <a:rPr lang="en-ID" sz="2000" b="1"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b="1" kern="100" dirty="0" err="1">
                <a:effectLst/>
                <a:latin typeface="Arial" panose="020B0604020202020204" pitchFamily="34" charset="0"/>
                <a:ea typeface="Calibri" panose="020F0502020204030204" pitchFamily="34" charset="0"/>
                <a:cs typeface="Times New Roman" panose="02020603050405020304" pitchFamily="18" charset="0"/>
              </a:rPr>
              <a:t>Tren</a:t>
            </a:r>
            <a:r>
              <a:rPr lang="en-ID" sz="2000" b="1" kern="100" dirty="0">
                <a:effectLst/>
                <a:latin typeface="Arial" panose="020B0604020202020204" pitchFamily="34" charset="0"/>
                <a:ea typeface="Calibri" panose="020F0502020204030204" pitchFamily="34" charset="0"/>
                <a:cs typeface="Times New Roman" panose="02020603050405020304" pitchFamily="18" charset="0"/>
              </a:rPr>
              <a:t> Sosial</a:t>
            </a:r>
            <a:endParaRPr lang="en-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Lakukan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pemantauan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terhadap</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dinamika</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tren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pemberian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nama</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melalui</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media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sosial</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atau</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media masa.</a:t>
            </a:r>
            <a:endParaRPr lang="en-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Segera</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siapkan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materi</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sosialisasi</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dan strategi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pelayanan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kepada</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masyarakat</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apabila</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ditemukan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potensi</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lonjakan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pemberian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nama</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yang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tidak</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sesuai</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dengan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prinsip</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persyaratan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dan tata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cara</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pencatatan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nama</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pada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dokumen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kependudukan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eriod" startAt="4"/>
            </a:pPr>
            <a:r>
              <a:rPr lang="en-ID" sz="2000" b="1" kern="100" dirty="0" err="1">
                <a:effectLst/>
                <a:latin typeface="Arial" panose="020B0604020202020204" pitchFamily="34" charset="0"/>
                <a:ea typeface="Calibri" panose="020F0502020204030204" pitchFamily="34" charset="0"/>
                <a:cs typeface="Times New Roman" panose="02020603050405020304" pitchFamily="18" charset="0"/>
              </a:rPr>
              <a:t>Pelayanan</a:t>
            </a:r>
            <a:r>
              <a:rPr lang="en-ID" sz="2000" b="1"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b="1" kern="100" dirty="0" err="1">
                <a:effectLst/>
                <a:latin typeface="Arial" panose="020B0604020202020204" pitchFamily="34" charset="0"/>
                <a:ea typeface="Calibri" panose="020F0502020204030204" pitchFamily="34" charset="0"/>
                <a:cs typeface="Times New Roman" panose="02020603050405020304" pitchFamily="18" charset="0"/>
              </a:rPr>
              <a:t>Administrasi</a:t>
            </a:r>
            <a:r>
              <a:rPr lang="en-ID" sz="2000" b="1"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b="1" kern="100" dirty="0" err="1">
                <a:effectLst/>
                <a:latin typeface="Arial" panose="020B0604020202020204" pitchFamily="34" charset="0"/>
                <a:ea typeface="Calibri" panose="020F0502020204030204" pitchFamily="34" charset="0"/>
                <a:cs typeface="Times New Roman" panose="02020603050405020304" pitchFamily="18" charset="0"/>
              </a:rPr>
              <a:t>Mudah</a:t>
            </a:r>
            <a:endParaRPr lang="en-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algn="just">
              <a:lnSpc>
                <a:spcPct val="115000"/>
              </a:lnSpc>
              <a:spcAft>
                <a:spcPts val="800"/>
              </a:spcAft>
            </a:pP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Tingkatkan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aksesibilitas</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dan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kemudahan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layanan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bagi</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penduduk</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khususnya</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orang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tua</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yang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hendak</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memberikan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nama</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kepada</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anak</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atau</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ingin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mengubah</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atau</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membetulkan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nama</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agar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sesuai</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dengan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ketentuan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peraturan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ID" sz="2000" kern="100" dirty="0" err="1">
                <a:effectLst/>
                <a:latin typeface="Arial" panose="020B0604020202020204" pitchFamily="34" charset="0"/>
                <a:ea typeface="Calibri" panose="020F0502020204030204" pitchFamily="34" charset="0"/>
                <a:cs typeface="Times New Roman" panose="02020603050405020304" pitchFamily="18" charset="0"/>
              </a:rPr>
              <a:t>perundang-undangan</a:t>
            </a:r>
            <a:r>
              <a:rPr lang="en-ID" sz="2000" kern="100" dirty="0">
                <a:effectLst/>
                <a:latin typeface="Arial" panose="020B0604020202020204" pitchFamily="34" charset="0"/>
                <a:ea typeface="Calibri" panose="020F0502020204030204" pitchFamily="34" charset="0"/>
                <a:cs typeface="Times New Roman" panose="02020603050405020304" pitchFamily="18" charset="0"/>
              </a:rPr>
              <a:t>..</a:t>
            </a:r>
            <a:endParaRPr lang="en-ID"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7835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1729</Words>
  <Application>Microsoft Office PowerPoint</Application>
  <PresentationFormat>Custom</PresentationFormat>
  <Paragraphs>224</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Tahoma</vt:lpstr>
      <vt:lpstr>Roboto</vt:lpstr>
      <vt:lpstr>Poppins 2 Bold</vt:lpstr>
      <vt:lpstr>Calibri</vt:lpstr>
      <vt:lpstr>Open Sans Bold</vt:lpstr>
      <vt:lpstr>Arial Black</vt:lpstr>
      <vt:lpstr>Wingdings</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KEBIJAKAN UMUM PPPS</dc:title>
  <dc:creator>User</dc:creator>
  <cp:lastModifiedBy>Asrianto Tuf Gaming</cp:lastModifiedBy>
  <cp:revision>68</cp:revision>
  <dcterms:created xsi:type="dcterms:W3CDTF">2006-08-16T00:00:00Z</dcterms:created>
  <dcterms:modified xsi:type="dcterms:W3CDTF">2025-07-22T08:52:52Z</dcterms:modified>
  <dc:identifier>DAGsgE4noQk</dc:identifier>
</cp:coreProperties>
</file>